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7" r:id="rId2"/>
    <p:sldId id="258" r:id="rId3"/>
    <p:sldId id="259" r:id="rId4"/>
    <p:sldId id="260" r:id="rId5"/>
    <p:sldId id="261" r:id="rId6"/>
    <p:sldId id="31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4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19" r:id="rId36"/>
    <p:sldId id="320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2" r:id="rId59"/>
    <p:sldId id="310" r:id="rId60"/>
    <p:sldId id="311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9CFA4-B521-9443-AD20-7F7A9E09B7DE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1000-A4C0-6346-B5D1-BFDD8B615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better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different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Cheng </a:t>
            </a:r>
            <a:r>
              <a:rPr lang="en-US" i="1" dirty="0" smtClean="0"/>
              <a:t>et al</a:t>
            </a:r>
            <a:r>
              <a:rPr lang="en-US" i="0" dirty="0" smtClean="0"/>
              <a:t>. </a:t>
            </a:r>
            <a:r>
              <a:rPr lang="en-US" i="1" dirty="0" smtClean="0"/>
              <a:t>Genome</a:t>
            </a:r>
            <a:r>
              <a:rPr lang="en-US" i="1" baseline="0" dirty="0" smtClean="0"/>
              <a:t> Research </a:t>
            </a:r>
            <a:r>
              <a:rPr lang="en-US" i="0" baseline="0" dirty="0" smtClean="0"/>
              <a:t>2013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2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778B-D33C-1C43-9B42-B62436AE5ED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memory intensive that you have to use regions</a:t>
            </a:r>
            <a:r>
              <a:rPr lang="en-US" baseline="0" dirty="0" smtClean="0"/>
              <a:t> of the genome as queries and index strings in groups of 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61000-A4C0-6346-B5D1-BFDD8B615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that there</a:t>
            </a:r>
            <a:r>
              <a:rPr lang="en-US" baseline="0" dirty="0" smtClean="0"/>
              <a:t> are many different methods being used for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be nice to have a histogram</a:t>
            </a:r>
            <a:r>
              <a:rPr lang="en-US" baseline="0" dirty="0" smtClean="0"/>
              <a:t> of the reads/bin for a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set, compared to the Poisson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quality</a:t>
            </a:r>
            <a:r>
              <a:rPr lang="en-US" baseline="0" dirty="0" smtClean="0"/>
              <a:t>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expand this into two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more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1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023D-1402-7E4B-835E-3E7EDC689909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39D4-E384-5141-B3EC-0394940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liorpachter.wordpress.com/seq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plosone.org/article/info:doi/10.1371/journal.pone.0011471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markgerstein/status/3966580321697423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SIGNAL PROCESSING FOR</a:t>
            </a:r>
            <a:br>
              <a:rPr lang="en-US" b="1" dirty="0" smtClean="0"/>
            </a:br>
            <a:r>
              <a:rPr lang="en-US" b="1" dirty="0" smtClean="0"/>
              <a:t>NEXT-GEN SEQUENCING DATA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9838" y="4946302"/>
            <a:ext cx="1559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1F497D"/>
                </a:solidFill>
              </a:rPr>
              <a:t>RNA-</a:t>
            </a:r>
            <a:r>
              <a:rPr lang="en-US" sz="3000" b="1" dirty="0" err="1" smtClean="0">
                <a:solidFill>
                  <a:srgbClr val="1F497D"/>
                </a:solidFill>
              </a:rPr>
              <a:t>seq</a:t>
            </a:r>
            <a:endParaRPr lang="en-US" sz="3000" b="1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3997" y="1316347"/>
            <a:ext cx="1609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</a:rPr>
              <a:t>CHIP-</a:t>
            </a:r>
            <a:r>
              <a:rPr lang="en-US" sz="3000" b="1" dirty="0" err="1" smtClean="0">
                <a:solidFill>
                  <a:schemeClr val="tx2"/>
                </a:solidFill>
              </a:rPr>
              <a:t>seq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279" y="829651"/>
            <a:ext cx="170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DNAse</a:t>
            </a:r>
            <a:r>
              <a:rPr lang="en-US" sz="2400" dirty="0" smtClean="0">
                <a:solidFill>
                  <a:srgbClr val="1F497D"/>
                </a:solidFill>
              </a:rPr>
              <a:t> I-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378" y="6159219"/>
            <a:ext cx="142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FAIRE-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074" y="503894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7653" y="634906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778" y="4111777"/>
            <a:ext cx="141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9646" y="5099103"/>
            <a:ext cx="13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sites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7317" y="5119259"/>
            <a:ext cx="176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RIP/CLIP-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FINDing</a:t>
            </a:r>
            <a:r>
              <a:rPr lang="en-US" dirty="0" smtClean="0"/>
              <a:t> enriched regions: CHIP-</a:t>
            </a:r>
            <a:r>
              <a:rPr lang="en-US" dirty="0" err="1" smtClean="0"/>
              <a:t>seq</a:t>
            </a:r>
            <a:r>
              <a:rPr lang="en-US" dirty="0" smtClean="0"/>
              <a:t> data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36" y="255495"/>
            <a:ext cx="9414949" cy="2742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2536" y="477211"/>
            <a:ext cx="204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transcription </a:t>
            </a:r>
            <a:r>
              <a:rPr lang="en-US" b="1" dirty="0" smtClean="0">
                <a:solidFill>
                  <a:srgbClr val="008000"/>
                </a:solidFill>
              </a:rPr>
              <a:t>factor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60308" y="948058"/>
            <a:ext cx="544254" cy="96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11033" y="1008526"/>
            <a:ext cx="665204" cy="966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2851" y="623820"/>
            <a:ext cx="216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histone modification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3" y="2917487"/>
            <a:ext cx="7061672" cy="15090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2579" y="6590535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10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16" y="886855"/>
            <a:ext cx="9414949" cy="2742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91621"/>
            <a:ext cx="91440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3000" dirty="0" smtClean="0"/>
              <a:t>Determine locations of </a:t>
            </a:r>
            <a:r>
              <a:rPr lang="en-US" sz="3000" b="1" dirty="0">
                <a:solidFill>
                  <a:srgbClr val="008000"/>
                </a:solidFill>
              </a:rPr>
              <a:t>transcription </a:t>
            </a:r>
            <a:r>
              <a:rPr lang="en-US" sz="3000" b="1" dirty="0" smtClean="0">
                <a:solidFill>
                  <a:srgbClr val="008000"/>
                </a:solidFill>
              </a:rPr>
              <a:t>factors </a:t>
            </a:r>
            <a:r>
              <a:rPr lang="en-US" sz="3000" dirty="0"/>
              <a:t>and </a:t>
            </a:r>
            <a:r>
              <a:rPr lang="en-US" sz="3000" b="1" dirty="0" smtClean="0">
                <a:solidFill>
                  <a:srgbClr val="008000"/>
                </a:solidFill>
              </a:rPr>
              <a:t>histone modifications</a:t>
            </a:r>
            <a:r>
              <a:rPr lang="en-US" sz="3000" dirty="0" smtClean="0"/>
              <a:t>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3000" dirty="0" smtClean="0"/>
              <a:t>The binding of these factors is what regulates whether genes get transcribed.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40194" y="3184611"/>
            <a:ext cx="0" cy="1019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874660" y="3003209"/>
            <a:ext cx="201575" cy="1511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52737" y="6530067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022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0" y="3450167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14574" y="3450167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900" y="5109321"/>
            <a:ext cx="2108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82" y="1479299"/>
            <a:ext cx="5651501" cy="16463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13639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DNA bound by histones and transcription factors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77833" y="2935103"/>
            <a:ext cx="0" cy="578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86" y="3746502"/>
            <a:ext cx="3341493" cy="1253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" y="3450167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Target protein of interest with Antibody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39733" y="4739422"/>
            <a:ext cx="0" cy="578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289" y="5549061"/>
            <a:ext cx="3194989" cy="1158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1970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Sequence DNA bound by protein of interest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32579" y="6550223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587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6458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Basic interpretation:</a:t>
            </a:r>
            <a:r>
              <a:rPr lang="en-US" sz="2800" dirty="0" smtClean="0"/>
              <a:t> Signal map to represents binding profile of protein to DNA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do we identify binding sites from CHIP-</a:t>
            </a:r>
            <a:r>
              <a:rPr lang="en-US" sz="2800" dirty="0" err="1" smtClean="0">
                <a:solidFill>
                  <a:srgbClr val="FF0000"/>
                </a:solidFill>
              </a:rPr>
              <a:t>seq</a:t>
            </a:r>
            <a:r>
              <a:rPr lang="en-US" sz="2800" dirty="0" smtClean="0">
                <a:solidFill>
                  <a:srgbClr val="FF0000"/>
                </a:solidFill>
              </a:rPr>
              <a:t> signal “peaks”?</a:t>
            </a:r>
          </a:p>
          <a:p>
            <a:pPr algn="ctr"/>
            <a:endParaRPr lang="en-US" sz="28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7723" y="3607876"/>
            <a:ext cx="72567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87723" y="2056041"/>
            <a:ext cx="0" cy="155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5480" y="3691599"/>
            <a:ext cx="214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Chromosomal region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88390" y="2660551"/>
            <a:ext cx="206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sequence reads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61" y="2056041"/>
            <a:ext cx="7061672" cy="1509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579" y="6590535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208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“Naïve” CHIP-</a:t>
            </a:r>
            <a:r>
              <a:rPr lang="en-US" dirty="0" err="1" smtClean="0"/>
              <a:t>seq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Background assumption: all sequence reads map to random locations within the genome</a:t>
            </a:r>
          </a:p>
          <a:p>
            <a:r>
              <a:rPr lang="en-US" sz="3100" dirty="0" smtClean="0">
                <a:sym typeface="Wingdings"/>
              </a:rPr>
              <a:t>Divide genome into bins, distribution of expected frequencies of reads/bin is described by the Poisson distribution.</a:t>
            </a:r>
          </a:p>
          <a:p>
            <a:r>
              <a:rPr lang="en-US" sz="3100" dirty="0" smtClean="0"/>
              <a:t>Assign p-value based on Poisson distribution for each bin based on # of reads</a:t>
            </a:r>
            <a:endParaRPr lang="en-US" sz="3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802" y="-1738423"/>
            <a:ext cx="5293893" cy="1131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4902" y="6509911"/>
            <a:ext cx="549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Rozowsky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2009 </a:t>
            </a:r>
            <a:r>
              <a:rPr lang="en-US" sz="1400" i="1" dirty="0" smtClean="0"/>
              <a:t>Nature Biotech, </a:t>
            </a:r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51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 Poisson background reasonable for CHIP-</a:t>
            </a:r>
            <a:r>
              <a:rPr lang="en-US" dirty="0" err="1" smtClean="0"/>
              <a:t>seq</a:t>
            </a:r>
            <a:r>
              <a:rPr lang="en-US" dirty="0" smtClean="0"/>
              <a:t> data?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922696"/>
            <a:ext cx="8229600" cy="56357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“Input” experiment</a:t>
            </a:r>
            <a:r>
              <a:rPr lang="en-US" dirty="0" smtClean="0"/>
              <a:t>: Do CHIP-</a:t>
            </a:r>
            <a:r>
              <a:rPr lang="en-US" dirty="0" err="1" smtClean="0"/>
              <a:t>seq</a:t>
            </a:r>
            <a:r>
              <a:rPr lang="en-US" dirty="0" smtClean="0"/>
              <a:t> using an antibody for a protein that doesn’t bind DNA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also “peaks” in the input!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" y="3149919"/>
            <a:ext cx="7925499" cy="2654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579" y="6550223"/>
            <a:ext cx="27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Park 2009 </a:t>
            </a:r>
            <a:r>
              <a:rPr lang="en-US" sz="1400" i="1" dirty="0" smtClean="0"/>
              <a:t>Nature Reviews Genetics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781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73" y="1357170"/>
            <a:ext cx="6489029" cy="4827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a Poisson background reasonable for CHIP-</a:t>
            </a:r>
            <a:r>
              <a:rPr lang="en-US" dirty="0" err="1" smtClean="0"/>
              <a:t>seq</a:t>
            </a:r>
            <a:r>
              <a:rPr lang="en-US" dirty="0" smtClean="0"/>
              <a:t> data?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964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200" dirty="0" smtClean="0"/>
              <a:t>“Input” is from a CHIP-</a:t>
            </a:r>
            <a:r>
              <a:rPr lang="en-US" sz="2200" dirty="0" err="1" smtClean="0"/>
              <a:t>seq</a:t>
            </a:r>
            <a:r>
              <a:rPr lang="en-US" sz="2200" dirty="0" smtClean="0"/>
              <a:t> experiment using an antibody for a non-DNA binding protein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protein binding sites by comparing CHIP-</a:t>
            </a:r>
            <a:r>
              <a:rPr lang="en-US" dirty="0" err="1" smtClean="0"/>
              <a:t>seq</a:t>
            </a:r>
            <a:r>
              <a:rPr lang="en-US" dirty="0" smtClean="0"/>
              <a:t> data with input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03696" y="2700873"/>
            <a:ext cx="20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86471" y="3553949"/>
            <a:ext cx="5550902" cy="1289969"/>
            <a:chOff x="1786471" y="3090361"/>
            <a:chExt cx="5550902" cy="1289969"/>
          </a:xfrm>
        </p:grpSpPr>
        <p:sp>
          <p:nvSpPr>
            <p:cNvPr id="8" name="Oval 7"/>
            <p:cNvSpPr/>
            <p:nvPr/>
          </p:nvSpPr>
          <p:spPr>
            <a:xfrm>
              <a:off x="1786471" y="3090361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8728" y="3186304"/>
              <a:ext cx="36343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Input normalization</a:t>
              </a:r>
              <a:r>
                <a:rPr lang="en-US" sz="3200" dirty="0" smtClean="0"/>
                <a:t>/</a:t>
              </a:r>
            </a:p>
            <a:p>
              <a:pPr algn="ctr"/>
              <a:r>
                <a:rPr lang="en-US" sz="3200" dirty="0" smtClean="0"/>
                <a:t>bias </a:t>
              </a:r>
              <a:r>
                <a:rPr lang="en-US" sz="3200" dirty="0"/>
                <a:t>correction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6471" y="5381600"/>
            <a:ext cx="5550902" cy="1289969"/>
            <a:chOff x="1786471" y="4474580"/>
            <a:chExt cx="5550902" cy="1289969"/>
          </a:xfrm>
        </p:grpSpPr>
        <p:sp>
          <p:nvSpPr>
            <p:cNvPr id="9" name="Oval 8"/>
            <p:cNvSpPr/>
            <p:nvPr/>
          </p:nvSpPr>
          <p:spPr>
            <a:xfrm>
              <a:off x="1786471" y="4474580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67967" y="4806277"/>
              <a:ext cx="542909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Comparison of sample vs. input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86471" y="1672932"/>
            <a:ext cx="5550902" cy="1289969"/>
            <a:chOff x="1786471" y="1370592"/>
            <a:chExt cx="5550902" cy="1289969"/>
          </a:xfrm>
        </p:grpSpPr>
        <p:sp>
          <p:nvSpPr>
            <p:cNvPr id="7" name="Oval 6"/>
            <p:cNvSpPr/>
            <p:nvPr/>
          </p:nvSpPr>
          <p:spPr>
            <a:xfrm>
              <a:off x="1786471" y="1370592"/>
              <a:ext cx="5550902" cy="1289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19486" y="1490778"/>
              <a:ext cx="390503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/>
                <a:t>C</a:t>
              </a:r>
              <a:r>
                <a:rPr lang="en-US" sz="3200" dirty="0" smtClean="0"/>
                <a:t>andidate </a:t>
              </a:r>
              <a:r>
                <a:rPr lang="en-US" sz="3200" dirty="0"/>
                <a:t>binding </a:t>
              </a:r>
              <a:r>
                <a:rPr lang="en-US" sz="3200" dirty="0" smtClean="0"/>
                <a:t>site</a:t>
              </a:r>
            </a:p>
            <a:p>
              <a:pPr algn="ctr"/>
              <a:r>
                <a:rPr lang="en-US" sz="3200" dirty="0" smtClean="0"/>
                <a:t> identification</a:t>
              </a:r>
              <a:endParaRPr lang="en-US" sz="3200" dirty="0"/>
            </a:p>
          </p:txBody>
        </p:sp>
      </p:grpSp>
      <p:sp>
        <p:nvSpPr>
          <p:cNvPr id="22" name="Down Arrow 21"/>
          <p:cNvSpPr/>
          <p:nvPr/>
        </p:nvSpPr>
        <p:spPr>
          <a:xfrm>
            <a:off x="4385503" y="2809884"/>
            <a:ext cx="322522" cy="84000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385500" y="4727110"/>
            <a:ext cx="322522" cy="84000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8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Peakseq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Rozowsky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2009 </a:t>
            </a:r>
            <a:r>
              <a:rPr lang="en-US" i="1" dirty="0" smtClean="0"/>
              <a:t>Nature Biotech</a:t>
            </a:r>
          </a:p>
          <a:p>
            <a:r>
              <a:rPr lang="en-US" dirty="0" smtClean="0"/>
              <a:t>Gerstein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5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Candidate binding site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46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Poisson distribution as background, as in the “naïve” analysis discussed earlier</a:t>
            </a:r>
          </a:p>
          <a:p>
            <a:r>
              <a:rPr lang="en-US" dirty="0" smtClean="0"/>
              <a:t>Normalize read counts for </a:t>
            </a:r>
            <a:r>
              <a:rPr lang="en-US" dirty="0" err="1" smtClean="0"/>
              <a:t>mappability</a:t>
            </a:r>
            <a:r>
              <a:rPr lang="en-US" dirty="0" smtClean="0"/>
              <a:t> (uniqueness) of genomic regions</a:t>
            </a:r>
          </a:p>
          <a:p>
            <a:r>
              <a:rPr lang="en-US" dirty="0" smtClean="0"/>
              <a:t>Use large bin size, finer resolution analysis later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2" y="1457950"/>
            <a:ext cx="7436105" cy="27127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93922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4517" y="4459304"/>
            <a:ext cx="3957319" cy="17132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12483" y="4459304"/>
            <a:ext cx="3957319" cy="171324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193" y="2240020"/>
            <a:ext cx="3957319" cy="171324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9765" y="2259021"/>
            <a:ext cx="29674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DNA</a:t>
            </a:r>
          </a:p>
          <a:p>
            <a:pPr algn="ctr"/>
            <a:r>
              <a:rPr lang="en-US" sz="2200" dirty="0"/>
              <a:t>Genome </a:t>
            </a:r>
            <a:r>
              <a:rPr lang="en-US" sz="2200" dirty="0" smtClean="0"/>
              <a:t>Sequencing</a:t>
            </a:r>
          </a:p>
          <a:p>
            <a:pPr algn="ctr"/>
            <a:r>
              <a:rPr lang="en-US" sz="2200" dirty="0" err="1" smtClean="0"/>
              <a:t>Exome</a:t>
            </a:r>
            <a:r>
              <a:rPr lang="en-US" sz="2200" dirty="0" smtClean="0"/>
              <a:t> Sequencing</a:t>
            </a:r>
          </a:p>
          <a:p>
            <a:pPr algn="ctr"/>
            <a:r>
              <a:rPr lang="en-US" sz="2200" dirty="0" err="1" smtClean="0"/>
              <a:t>DNAse</a:t>
            </a:r>
            <a:r>
              <a:rPr lang="en-US" sz="2200" dirty="0" smtClean="0"/>
              <a:t> I hypersensitivity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2021" y="4950760"/>
            <a:ext cx="125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RNA</a:t>
            </a:r>
          </a:p>
          <a:p>
            <a:pPr algn="ctr"/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8042" y="5031384"/>
            <a:ext cx="11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Protein</a:t>
            </a:r>
            <a:endParaRPr lang="en-US" sz="2400" b="1" dirty="0"/>
          </a:p>
        </p:txBody>
      </p:sp>
      <p:sp>
        <p:nvSpPr>
          <p:cNvPr id="14" name="Curved Down Arrow 13"/>
          <p:cNvSpPr/>
          <p:nvPr/>
        </p:nvSpPr>
        <p:spPr>
          <a:xfrm>
            <a:off x="4071839" y="1658848"/>
            <a:ext cx="1229615" cy="57225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0193" y="1227961"/>
            <a:ext cx="436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Chromosome Conformation Capture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7512" y="3570377"/>
            <a:ext cx="2330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CHART, </a:t>
            </a:r>
            <a:r>
              <a:rPr lang="en-US" sz="2200" dirty="0" err="1" smtClean="0"/>
              <a:t>CHirP</a:t>
            </a:r>
            <a:r>
              <a:rPr lang="en-US" sz="2200" dirty="0" smtClean="0"/>
              <a:t>, RAP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4283" y="4783244"/>
            <a:ext cx="12190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CLIP, RIP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CRAC </a:t>
            </a:r>
          </a:p>
          <a:p>
            <a:pPr algn="ctr"/>
            <a:r>
              <a:rPr lang="en-US" sz="2200" dirty="0" smtClean="0"/>
              <a:t>PAR-CLIP</a:t>
            </a:r>
          </a:p>
          <a:p>
            <a:pPr algn="ctr"/>
            <a:r>
              <a:rPr lang="en-US" sz="2200" dirty="0" err="1" smtClean="0"/>
              <a:t>iCLIP</a:t>
            </a:r>
            <a:endParaRPr lang="en-US" sz="22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4172625" y="5226413"/>
            <a:ext cx="879383" cy="2666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42485" y="3697955"/>
            <a:ext cx="7277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CHIP</a:t>
            </a:r>
            <a:endParaRPr lang="en-US" sz="2200" dirty="0"/>
          </a:p>
        </p:txBody>
      </p:sp>
      <p:sp>
        <p:nvSpPr>
          <p:cNvPr id="23" name="Left Arrow 22"/>
          <p:cNvSpPr/>
          <p:nvPr/>
        </p:nvSpPr>
        <p:spPr>
          <a:xfrm rot="2462191">
            <a:off x="5842493" y="4002095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8332358">
            <a:off x="2517933" y="4033151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Next-Gen Sequencing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2466" y="1389635"/>
            <a:ext cx="2201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 +</a:t>
            </a:r>
            <a:r>
              <a:rPr lang="en-US" sz="3000" b="1" dirty="0"/>
              <a:t> </a:t>
            </a:r>
            <a:r>
              <a:rPr lang="en-US" sz="3000" b="1" dirty="0" smtClean="0"/>
              <a:t>More Experiments</a:t>
            </a:r>
            <a:endParaRPr lang="en-US" sz="3000" b="1" dirty="0"/>
          </a:p>
        </p:txBody>
      </p:sp>
      <p:sp>
        <p:nvSpPr>
          <p:cNvPr id="27" name="Left Arrow 26"/>
          <p:cNvSpPr/>
          <p:nvPr/>
        </p:nvSpPr>
        <p:spPr>
          <a:xfrm rot="8108223">
            <a:off x="6743699" y="2716854"/>
            <a:ext cx="1210244" cy="423664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5088" y="6517589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</a:t>
            </a:r>
            <a:r>
              <a:rPr lang="en-US" dirty="0" err="1" smtClean="0"/>
              <a:t>Seq</a:t>
            </a:r>
            <a:r>
              <a:rPr lang="en-US" dirty="0"/>
              <a:t> technologies, see:</a:t>
            </a:r>
            <a:r>
              <a:rPr lang="en-US" dirty="0">
                <a:hlinkClick r:id="rId2"/>
              </a:rPr>
              <a:t> http://</a:t>
            </a:r>
            <a:r>
              <a:rPr lang="en-US" dirty="0" err="1">
                <a:hlinkClick r:id="rId2"/>
              </a:rPr>
              <a:t>liorpachter.wordpress.com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seq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5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255" y="5238525"/>
            <a:ext cx="906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Normalize based on slope of least squares regression line.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-3256" y="5774497"/>
            <a:ext cx="914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Normalized reads = CHIP-</a:t>
            </a:r>
            <a:r>
              <a:rPr lang="en-US" sz="2800" dirty="0" err="1" smtClean="0"/>
              <a:t>seq</a:t>
            </a:r>
            <a:r>
              <a:rPr lang="en-US" sz="2800" dirty="0" smtClean="0"/>
              <a:t> reads/(slope*input reads)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31" y="1639354"/>
            <a:ext cx="4819185" cy="37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normalization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98306" y="1252929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All data points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162698" y="1252929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Candidate peaks removed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0" y="1885274"/>
            <a:ext cx="8901597" cy="34137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255" y="5157901"/>
            <a:ext cx="9066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Using regression based on all data points (including candidate peaks) is overly conservative.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357094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peaks vs.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668"/>
            <a:ext cx="8229600" cy="503104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Binomial distribution </a:t>
            </a:r>
          </a:p>
          <a:p>
            <a:pPr lvl="1"/>
            <a:r>
              <a:rPr lang="en-US" dirty="0" smtClean="0"/>
              <a:t>Each genomic region is like a coin</a:t>
            </a:r>
          </a:p>
          <a:p>
            <a:pPr lvl="1"/>
            <a:r>
              <a:rPr lang="en-US" dirty="0" smtClean="0"/>
              <a:t>The combined number of reads is the # of times that the coin is flipped</a:t>
            </a:r>
          </a:p>
          <a:p>
            <a:pPr lvl="1"/>
            <a:r>
              <a:rPr lang="en-US" dirty="0" smtClean="0"/>
              <a:t>Look for regions that are “weighted” toward sample, not input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1" y="1257548"/>
            <a:ext cx="9202163" cy="3236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9965" y="6503788"/>
            <a:ext cx="29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ENCODE NF-Kb 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2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Hypothesis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genomic bins </a:t>
            </a:r>
            <a:r>
              <a:rPr lang="en-US" dirty="0" smtClean="0">
                <a:sym typeface="Wingdings"/>
              </a:rPr>
              <a:t> expect many bins with p-value &lt; 0.05!</a:t>
            </a:r>
          </a:p>
          <a:p>
            <a:r>
              <a:rPr lang="en-US" dirty="0" smtClean="0">
                <a:sym typeface="Wingdings"/>
              </a:rPr>
              <a:t>How do we correct for this?</a:t>
            </a:r>
          </a:p>
        </p:txBody>
      </p:sp>
    </p:spTree>
    <p:extLst>
      <p:ext uri="{BB962C8B-B14F-4D97-AF65-F5344CB8AC3E}">
        <p14:creationId xmlns:p14="http://schemas.microsoft.com/office/powerpoint/2010/main" val="340379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Bonferroni</a:t>
            </a:r>
            <a:r>
              <a:rPr lang="en-US" dirty="0" smtClean="0"/>
              <a:t> Correction</a:t>
            </a:r>
          </a:p>
          <a:p>
            <a:pPr lvl="1"/>
            <a:r>
              <a:rPr lang="en-US" dirty="0" smtClean="0"/>
              <a:t>Multiply p-value by number of observations</a:t>
            </a:r>
          </a:p>
          <a:p>
            <a:pPr lvl="1"/>
            <a:r>
              <a:rPr lang="en-US" dirty="0" smtClean="0"/>
              <a:t>Adjusts p-values </a:t>
            </a:r>
            <a:r>
              <a:rPr lang="en-US" dirty="0" smtClean="0">
                <a:sym typeface="Wingdings"/>
              </a:rPr>
              <a:t> expect up to 1 false positive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Very conservative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8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alse discovery rate (</a:t>
            </a:r>
            <a:r>
              <a:rPr lang="en-US" dirty="0" smtClean="0">
                <a:solidFill>
                  <a:srgbClr val="008000"/>
                </a:solidFill>
              </a:rPr>
              <a:t>FDR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Expected number of false positives as a percentage of the total rejected null hypotheses</a:t>
            </a:r>
          </a:p>
          <a:p>
            <a:pPr lvl="1"/>
            <a:r>
              <a:rPr lang="en-US" dirty="0" smtClean="0"/>
              <a:t>Expectation[false positives/(false </a:t>
            </a:r>
            <a:r>
              <a:rPr lang="en-US" dirty="0" err="1" smtClean="0"/>
              <a:t>positives+true</a:t>
            </a:r>
            <a:r>
              <a:rPr lang="en-US" dirty="0" smtClean="0"/>
              <a:t> </a:t>
            </a:r>
            <a:r>
              <a:rPr lang="en-US" dirty="0" err="1" smtClean="0"/>
              <a:t>postives</a:t>
            </a:r>
            <a:r>
              <a:rPr lang="en-US" dirty="0" smtClean="0"/>
              <a:t>)]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q-value</a:t>
            </a:r>
            <a:r>
              <a:rPr lang="en-US" dirty="0" smtClean="0"/>
              <a:t>: maximum FDR at which null hypothesis is rejected.</a:t>
            </a:r>
          </a:p>
          <a:p>
            <a:r>
              <a:rPr lang="en-US" dirty="0" err="1" smtClean="0"/>
              <a:t>Benjamini</a:t>
            </a:r>
            <a:r>
              <a:rPr lang="en-US" dirty="0"/>
              <a:t>-Hochberg Correction</a:t>
            </a:r>
          </a:p>
          <a:p>
            <a:pPr lvl="1"/>
            <a:r>
              <a:rPr lang="en-US" dirty="0"/>
              <a:t>q-value = p-value*# of tests/rank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3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PeakSeq</a:t>
            </a:r>
            <a:r>
              <a:rPr lang="en-US" dirty="0" smtClean="0"/>
              <a:t> an optimal algorithm?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241378"/>
            <a:ext cx="8659091" cy="4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8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/>
              <a:t>Wilbanks EG, Facciotti MT (2010) Evaluation of Algorithm Performance in ChIP-Seq Peak Detection. PLoS ONE 5(7): e11471. doi:10.1371/journal.pone.0011471</a:t>
            </a:r>
          </a:p>
          <a:p>
            <a:pPr eaLnBrk="1" hangingPunct="1"/>
            <a:r>
              <a:rPr lang="en-US" sz="1100">
                <a:hlinkClick r:id="rId4"/>
              </a:rPr>
              <a:t>http://www.plosone.org/article/info:doi/10.1371/journal.pone.0011471</a:t>
            </a:r>
            <a:endParaRPr lang="en-US" sz="11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6342530"/>
            <a:ext cx="2205182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Many other CHIP-seq “peak”-callers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29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 to determine </a:t>
            </a:r>
            <a:r>
              <a:rPr lang="en-US" b="1" dirty="0" smtClean="0"/>
              <a:t>DNA binding sites </a:t>
            </a:r>
            <a:r>
              <a:rPr lang="en-US" dirty="0" smtClean="0"/>
              <a:t>of </a:t>
            </a:r>
            <a:r>
              <a:rPr lang="en-US" b="1" dirty="0" smtClean="0"/>
              <a:t>transcription factors</a:t>
            </a:r>
            <a:r>
              <a:rPr lang="en-US" dirty="0" smtClean="0"/>
              <a:t> or locations of </a:t>
            </a:r>
            <a:r>
              <a:rPr lang="en-US" b="1" dirty="0" smtClean="0"/>
              <a:t>histone modifications</a:t>
            </a:r>
          </a:p>
          <a:p>
            <a:r>
              <a:rPr lang="en-US" dirty="0" smtClean="0"/>
              <a:t>Must normalize sequence reads to experimental input</a:t>
            </a:r>
          </a:p>
          <a:p>
            <a:r>
              <a:rPr lang="en-US" dirty="0" smtClean="0"/>
              <a:t>Search for </a:t>
            </a:r>
            <a:r>
              <a:rPr lang="en-US" dirty="0" smtClean="0">
                <a:solidFill>
                  <a:srgbClr val="008000"/>
                </a:solidFill>
              </a:rPr>
              <a:t>signal enrichment </a:t>
            </a:r>
            <a:r>
              <a:rPr lang="en-US" dirty="0" smtClean="0"/>
              <a:t>to find </a:t>
            </a:r>
            <a:r>
              <a:rPr lang="en-US" b="1" dirty="0" smtClean="0"/>
              <a:t>peaks</a:t>
            </a:r>
          </a:p>
          <a:p>
            <a:pPr lvl="1"/>
            <a:r>
              <a:rPr lang="en-US" dirty="0" err="1" smtClean="0"/>
              <a:t>Peakseq</a:t>
            </a:r>
            <a:r>
              <a:rPr lang="en-US" dirty="0" smtClean="0"/>
              <a:t>: binomial test + </a:t>
            </a:r>
            <a:r>
              <a:rPr lang="en-US" dirty="0" err="1" smtClean="0"/>
              <a:t>Benjamini</a:t>
            </a:r>
            <a:r>
              <a:rPr lang="en-US" dirty="0" smtClean="0"/>
              <a:t>-Hochberg correction</a:t>
            </a:r>
          </a:p>
          <a:p>
            <a:pPr lvl="1"/>
            <a:r>
              <a:rPr lang="en-US" dirty="0" smtClean="0"/>
              <a:t>Many other methods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40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RNA-SEQ: GOING </a:t>
            </a:r>
            <a:r>
              <a:rPr lang="en-US" dirty="0" err="1" smtClean="0"/>
              <a:t>BEYond</a:t>
            </a:r>
            <a:r>
              <a:rPr lang="en-US" dirty="0" smtClean="0"/>
              <a:t> enrichment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Next-Gen Sequencing as Signal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3" y="1478106"/>
            <a:ext cx="7754298" cy="2879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76" y="4958318"/>
            <a:ext cx="8942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Map reads (red) to the genome.  Whole pieces of DNA are black.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Count # of reads mapping to each DNA base </a:t>
            </a:r>
            <a:r>
              <a:rPr lang="en-US" sz="2800" dirty="0" smtClean="0">
                <a:sym typeface="Wingdings"/>
              </a:rPr>
              <a:t> signal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109377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59108"/>
            <a:ext cx="8229600" cy="6139615"/>
          </a:xfrm>
        </p:spPr>
        <p:txBody>
          <a:bodyPr>
            <a:normAutofit/>
          </a:bodyPr>
          <a:lstStyle/>
          <a:p>
            <a:r>
              <a:rPr lang="en-US" dirty="0" smtClean="0"/>
              <a:t>Searching for “peaks” not enough: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 these “peaks” part of the same RNA molecule?</a:t>
            </a:r>
          </a:p>
          <a:p>
            <a:r>
              <a:rPr lang="en-US" dirty="0" smtClean="0"/>
              <a:t>How much of the RNA is really there?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9" y="2237291"/>
            <a:ext cx="7709951" cy="2883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0551" y="6510314"/>
            <a:ext cx="3473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Wang </a:t>
            </a:r>
            <a:r>
              <a:rPr lang="en-US" sz="1500" i="1" dirty="0" smtClean="0"/>
              <a:t>et al</a:t>
            </a:r>
            <a:r>
              <a:rPr lang="en-US" sz="1500" dirty="0" smtClean="0"/>
              <a:t> </a:t>
            </a:r>
            <a:r>
              <a:rPr lang="en-US" sz="1500" i="1" dirty="0" smtClean="0"/>
              <a:t>Nature Reviews Genetics </a:t>
            </a:r>
            <a:r>
              <a:rPr lang="en-US" sz="1500" dirty="0" smtClean="0"/>
              <a:t> 2009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2984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RNA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632"/>
            <a:ext cx="8229600" cy="50108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pre-mRNA </a:t>
            </a:r>
            <a:r>
              <a:rPr lang="en-US" dirty="0" smtClean="0"/>
              <a:t>must have </a:t>
            </a:r>
            <a:r>
              <a:rPr lang="en-US" b="1" dirty="0" smtClean="0"/>
              <a:t>introns </a:t>
            </a:r>
            <a:r>
              <a:rPr lang="en-US" i="1" dirty="0" smtClean="0"/>
              <a:t>spliced</a:t>
            </a:r>
            <a:r>
              <a:rPr lang="en-US" dirty="0" smtClean="0"/>
              <a:t> out before being </a:t>
            </a:r>
            <a:r>
              <a:rPr lang="en-US" i="1" dirty="0" smtClean="0"/>
              <a:t>translated</a:t>
            </a:r>
            <a:r>
              <a:rPr lang="en-US" dirty="0" smtClean="0"/>
              <a:t> into </a:t>
            </a:r>
            <a:r>
              <a:rPr lang="en-US" b="1" dirty="0" smtClean="0"/>
              <a:t>protein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final components of an </a:t>
            </a:r>
            <a:r>
              <a:rPr lang="en-US" b="1" dirty="0" smtClean="0"/>
              <a:t>mRNA</a:t>
            </a:r>
            <a:r>
              <a:rPr lang="en-US" dirty="0" smtClean="0"/>
              <a:t> are called </a:t>
            </a:r>
            <a:r>
              <a:rPr lang="en-US" b="1" dirty="0" smtClean="0"/>
              <a:t>exons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569" y="1572150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766" y="1572150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2761592" y="1733396"/>
            <a:ext cx="1402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45" y="156330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6" idx="3"/>
            <a:endCxn id="18" idx="1"/>
          </p:cNvCxnSpPr>
          <p:nvPr/>
        </p:nvCxnSpPr>
        <p:spPr>
          <a:xfrm flipV="1">
            <a:off x="5503030" y="1728973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8" y="2043632"/>
            <a:ext cx="0" cy="97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849296" y="3276544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66635" y="3276544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05899" y="327654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84883" y="1874485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exon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3800" y="1697718"/>
            <a:ext cx="7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9011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alternative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69" y="2018295"/>
            <a:ext cx="8229600" cy="501089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Alternative </a:t>
            </a:r>
            <a:r>
              <a:rPr lang="en-US" i="1" dirty="0"/>
              <a:t>splicing </a:t>
            </a:r>
            <a:r>
              <a:rPr lang="en-US" dirty="0"/>
              <a:t>leads to creation of multiple RNA </a:t>
            </a:r>
            <a:r>
              <a:rPr lang="en-US" b="1" dirty="0"/>
              <a:t>isoforms</a:t>
            </a:r>
            <a:r>
              <a:rPr lang="en-US" dirty="0"/>
              <a:t>, with different component exons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Sometimes, </a:t>
            </a:r>
            <a:r>
              <a:rPr lang="en-US" b="1" dirty="0" smtClean="0"/>
              <a:t>exons </a:t>
            </a:r>
            <a:r>
              <a:rPr lang="en-US" dirty="0" smtClean="0"/>
              <a:t>can be </a:t>
            </a:r>
            <a:r>
              <a:rPr lang="en-US" i="1" dirty="0" smtClean="0"/>
              <a:t>retained</a:t>
            </a:r>
            <a:r>
              <a:rPr lang="en-US" dirty="0" smtClean="0"/>
              <a:t>, or </a:t>
            </a:r>
            <a:r>
              <a:rPr lang="en-US" b="1" dirty="0" smtClean="0"/>
              <a:t>introns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i="1" dirty="0" smtClean="0"/>
              <a:t>skipped</a:t>
            </a:r>
            <a:r>
              <a:rPr lang="en-US" dirty="0" smtClean="0"/>
              <a:t>.</a:t>
            </a:r>
            <a:endParaRPr lang="en-US" i="1" dirty="0"/>
          </a:p>
          <a:p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4569" y="1572150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3766" y="1572150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2761592" y="1733396"/>
            <a:ext cx="14021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72245" y="1563304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6" idx="3"/>
            <a:endCxn id="18" idx="1"/>
          </p:cNvCxnSpPr>
          <p:nvPr/>
        </p:nvCxnSpPr>
        <p:spPr>
          <a:xfrm flipV="1">
            <a:off x="5503030" y="1728973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8" y="2043632"/>
            <a:ext cx="0" cy="979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19949" y="4275491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37288" y="4275491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6552" y="4275491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97370" y="3193458"/>
            <a:ext cx="2177023" cy="3224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94551" y="3189034"/>
            <a:ext cx="1339264" cy="3224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03030" y="3180188"/>
            <a:ext cx="2174587" cy="33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>
          <a:xfrm flipV="1">
            <a:off x="4633815" y="3345857"/>
            <a:ext cx="869215" cy="4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8002" y="2750388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9949" y="3815968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84883" y="1874485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3800" y="1697718"/>
            <a:ext cx="7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126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36499"/>
          </a:xfrm>
        </p:spPr>
        <p:txBody>
          <a:bodyPr>
            <a:normAutofit/>
          </a:bodyPr>
          <a:lstStyle/>
          <a:p>
            <a:r>
              <a:rPr lang="en-US" dirty="0" smtClean="0"/>
              <a:t>Count reads overlapping annotations of known genes</a:t>
            </a:r>
          </a:p>
          <a:p>
            <a:r>
              <a:rPr lang="en-US" dirty="0" smtClean="0"/>
              <a:t>Simplest method: Make composite model of all isoforms of gene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Quantification: Reads per </a:t>
            </a:r>
            <a:r>
              <a:rPr lang="en-US" dirty="0" err="1" smtClean="0"/>
              <a:t>kilobase</a:t>
            </a:r>
            <a:r>
              <a:rPr lang="en-US" dirty="0" smtClean="0"/>
              <a:t> per million reads (</a:t>
            </a:r>
            <a:r>
              <a:rPr lang="en-US" dirty="0" smtClean="0">
                <a:solidFill>
                  <a:srgbClr val="008000"/>
                </a:solidFill>
              </a:rPr>
              <a:t>RPKM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9868"/>
            <a:ext cx="9144000" cy="15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reads to genome</a:t>
            </a:r>
          </a:p>
          <a:p>
            <a:r>
              <a:rPr lang="en-US" dirty="0" smtClean="0"/>
              <a:t>How do we assign reads to overlapping transcripts?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only consider unique reads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49670" y="3701958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34369" y="3853763"/>
            <a:ext cx="872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6652" y="379316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24955" y="3624283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99650" y="46779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99650" y="48303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99650" y="4982773"/>
            <a:ext cx="446141" cy="2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1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Isoform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method: only consider unique reads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what about the rest of the data?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965"/>
          <a:stretch/>
        </p:blipFill>
        <p:spPr>
          <a:xfrm>
            <a:off x="0" y="3709868"/>
            <a:ext cx="9144000" cy="1046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92168" y="3701437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0738" y="3853763"/>
            <a:ext cx="872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0738" y="3762042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2168" y="3624283"/>
            <a:ext cx="734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51368" y="4830374"/>
            <a:ext cx="1606560" cy="2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51368" y="4982774"/>
            <a:ext cx="1606560" cy="2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51368" y="5181666"/>
            <a:ext cx="16065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" y="4595533"/>
            <a:ext cx="9092947" cy="2203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4740"/>
            <a:ext cx="8229600" cy="4525963"/>
          </a:xfrm>
        </p:spPr>
        <p:txBody>
          <a:bodyPr/>
          <a:lstStyle/>
          <a:p>
            <a:r>
              <a:rPr lang="en-US" dirty="0" smtClean="0"/>
              <a:t>Assign reads to isoforms to </a:t>
            </a:r>
            <a:r>
              <a:rPr lang="en-US" b="1" dirty="0" smtClean="0"/>
              <a:t>maximize likelihood</a:t>
            </a:r>
            <a:r>
              <a:rPr lang="en-US" dirty="0" smtClean="0"/>
              <a:t> of generating </a:t>
            </a:r>
            <a:r>
              <a:rPr lang="en-US" dirty="0" smtClean="0"/>
              <a:t>total pattern </a:t>
            </a:r>
            <a:r>
              <a:rPr lang="en-US" dirty="0" smtClean="0"/>
              <a:t>of observed reads.</a:t>
            </a:r>
          </a:p>
          <a:p>
            <a:r>
              <a:rPr lang="en-US" dirty="0"/>
              <a:t>0</a:t>
            </a:r>
            <a:r>
              <a:rPr lang="en-US" dirty="0" smtClean="0"/>
              <a:t>.  </a:t>
            </a:r>
            <a:r>
              <a:rPr lang="en-US" b="1" dirty="0" smtClean="0"/>
              <a:t>Initialize</a:t>
            </a:r>
            <a:r>
              <a:rPr lang="en-US" dirty="0" smtClean="0"/>
              <a:t> (expectation): Assign reads randomly to isoforms based on naïve (length normalized) probability of the read coming from that isoform (as opposed to other overlapping isoforms)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144"/>
            <a:ext cx="8229600" cy="4525963"/>
          </a:xfrm>
        </p:spPr>
        <p:txBody>
          <a:bodyPr/>
          <a:lstStyle/>
          <a:p>
            <a:r>
              <a:rPr lang="en-US" dirty="0" smtClean="0"/>
              <a:t>1.  </a:t>
            </a:r>
            <a:r>
              <a:rPr lang="en-US" b="1" dirty="0" smtClean="0"/>
              <a:t>Maximization: </a:t>
            </a:r>
            <a:r>
              <a:rPr lang="en-US" dirty="0" smtClean="0"/>
              <a:t>Choose transcript abundances that maximize likelihood of the read distribution (Maximization).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12"/>
            <a:ext cx="8229600" cy="452596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 </a:t>
            </a:r>
            <a:r>
              <a:rPr lang="en-US" b="1" dirty="0" smtClean="0"/>
              <a:t>Expectation: </a:t>
            </a:r>
            <a:r>
              <a:rPr lang="en-US" dirty="0" smtClean="0"/>
              <a:t>Reassign reads based on the new values for the relative quantities of the isoforms.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559"/>
            <a:ext cx="8229600" cy="56034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Read </a:t>
            </a:r>
            <a:r>
              <a:rPr lang="en-US" b="1" dirty="0" smtClean="0"/>
              <a:t>mapping: </a:t>
            </a:r>
            <a:r>
              <a:rPr lang="en-US" dirty="0" smtClean="0"/>
              <a:t>Creating signal map</a:t>
            </a:r>
          </a:p>
          <a:p>
            <a:r>
              <a:rPr lang="en-US" dirty="0" smtClean="0"/>
              <a:t>Finding </a:t>
            </a:r>
            <a:r>
              <a:rPr lang="en-US" b="1" dirty="0" smtClean="0"/>
              <a:t>enriched </a:t>
            </a:r>
            <a:r>
              <a:rPr lang="en-US" b="1" dirty="0" smtClean="0"/>
              <a:t>regions</a:t>
            </a:r>
            <a:endParaRPr lang="en-US" b="1" dirty="0" smtClean="0"/>
          </a:p>
          <a:p>
            <a:pPr lvl="1"/>
            <a:r>
              <a:rPr lang="en-US" b="1" dirty="0" smtClean="0"/>
              <a:t>CHIP-</a:t>
            </a:r>
            <a:r>
              <a:rPr lang="en-US" b="1" dirty="0" err="1" smtClean="0"/>
              <a:t>seq</a:t>
            </a:r>
            <a:r>
              <a:rPr lang="en-US" dirty="0" smtClean="0"/>
              <a:t>: peaks of protein </a:t>
            </a:r>
            <a:r>
              <a:rPr lang="en-US" dirty="0" smtClean="0"/>
              <a:t>binding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dirty="0" smtClean="0"/>
              <a:t>: </a:t>
            </a:r>
            <a:r>
              <a:rPr lang="en-US" dirty="0" smtClean="0"/>
              <a:t>from enrichment to transcript quantification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</a:t>
            </a:r>
            <a:r>
              <a:rPr lang="en-US" dirty="0" smtClean="0"/>
              <a:t>: </a:t>
            </a:r>
            <a:r>
              <a:rPr lang="en-US" b="1" dirty="0" smtClean="0"/>
              <a:t>Predicting gene expression </a:t>
            </a:r>
            <a:r>
              <a:rPr lang="en-US" dirty="0" smtClean="0"/>
              <a:t>from transcription factor and histone modification binding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6" y="2670026"/>
            <a:ext cx="4471543" cy="955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0213" y="5186530"/>
            <a:ext cx="1725542" cy="1945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5755" y="5186530"/>
            <a:ext cx="1061521" cy="1945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2577" y="5190038"/>
            <a:ext cx="1723611" cy="199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89128" y="4389064"/>
            <a:ext cx="1840669" cy="1700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49955" y="4389064"/>
            <a:ext cx="1061581" cy="1656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82932" y="4370642"/>
            <a:ext cx="1561920" cy="202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13911536" y="4471899"/>
            <a:ext cx="771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87459" y="2555805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829797" y="5746549"/>
            <a:ext cx="109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2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1194717" y="4753628"/>
            <a:ext cx="1725542" cy="19457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20259" y="4753628"/>
            <a:ext cx="1061521" cy="1945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85606" y="4757136"/>
            <a:ext cx="1723611" cy="199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5" idx="3"/>
            <a:endCxn id="26" idx="1"/>
          </p:cNvCxnSpPr>
          <p:nvPr/>
        </p:nvCxnSpPr>
        <p:spPr>
          <a:xfrm>
            <a:off x="3981780" y="4850914"/>
            <a:ext cx="703826" cy="6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6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8" y="2492995"/>
            <a:ext cx="7490263" cy="422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45044" y="6466820"/>
            <a:ext cx="4515306" cy="907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3167" y="6488668"/>
            <a:ext cx="23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Pachter</a:t>
            </a:r>
            <a:r>
              <a:rPr lang="en-US" dirty="0" smtClean="0"/>
              <a:t> 2011 </a:t>
            </a:r>
            <a:r>
              <a:rPr lang="en-US" i="1" dirty="0" err="1" smtClean="0"/>
              <a:t>ArXiv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12"/>
            <a:ext cx="8229600" cy="4525963"/>
          </a:xfrm>
        </p:spPr>
        <p:txBody>
          <a:bodyPr/>
          <a:lstStyle/>
          <a:p>
            <a:r>
              <a:rPr lang="en-US" dirty="0" smtClean="0"/>
              <a:t>3.  Continue </a:t>
            </a:r>
            <a:r>
              <a:rPr lang="en-US" b="1" dirty="0" smtClean="0"/>
              <a:t>expectation</a:t>
            </a:r>
            <a:r>
              <a:rPr lang="en-US" dirty="0" smtClean="0"/>
              <a:t> and </a:t>
            </a:r>
            <a:r>
              <a:rPr lang="en-US" b="1" dirty="0" smtClean="0"/>
              <a:t>maximization</a:t>
            </a:r>
            <a:r>
              <a:rPr lang="en-US" dirty="0" smtClean="0"/>
              <a:t> steps until isoform quantifications converge (it is a mathematical fact that this will happen).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Maximization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0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922"/>
            <a:ext cx="8229600" cy="1143000"/>
          </a:xfrm>
        </p:spPr>
        <p:txBody>
          <a:bodyPr/>
          <a:lstStyle/>
          <a:p>
            <a:r>
              <a:rPr lang="en-US" dirty="0" smtClean="0"/>
              <a:t>Detecting new transcripts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15676"/>
            <a:ext cx="8229600" cy="61396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Search for “peaks”: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Reads that overlap splice </a:t>
            </a:r>
            <a:r>
              <a:rPr lang="en-US" dirty="0" err="1" smtClean="0"/>
              <a:t>junctions</a:t>
            </a:r>
            <a:r>
              <a:rPr lang="en-US" dirty="0" err="1" smtClean="0">
                <a:sym typeface="Wingdings"/>
              </a:rPr>
              <a:t>peaks</a:t>
            </a:r>
            <a:r>
              <a:rPr lang="en-US" dirty="0" smtClean="0">
                <a:sym typeface="Wingdings"/>
              </a:rPr>
              <a:t> part of same transcript</a:t>
            </a:r>
          </a:p>
          <a:p>
            <a:r>
              <a:rPr lang="en-US" dirty="0" smtClean="0">
                <a:sym typeface="Wingdings"/>
              </a:rPr>
              <a:t>Special sequencing techniques to find ends of transcripts</a:t>
            </a:r>
          </a:p>
          <a:p>
            <a:r>
              <a:rPr lang="en-US" b="1" dirty="0" smtClean="0">
                <a:sym typeface="Wingdings"/>
              </a:rPr>
              <a:t>Still a major open area of research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9" y="1471363"/>
            <a:ext cx="7709951" cy="2883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0551" y="6510314"/>
            <a:ext cx="34737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Wang </a:t>
            </a:r>
            <a:r>
              <a:rPr lang="en-US" sz="1500" i="1" dirty="0" smtClean="0"/>
              <a:t>et al</a:t>
            </a:r>
            <a:r>
              <a:rPr lang="en-US" sz="1500" dirty="0" smtClean="0"/>
              <a:t> </a:t>
            </a:r>
            <a:r>
              <a:rPr lang="en-US" sz="1500" i="1" dirty="0" smtClean="0"/>
              <a:t>Nature Reviews Genetics </a:t>
            </a:r>
            <a:r>
              <a:rPr lang="en-US" sz="1500" dirty="0" smtClean="0"/>
              <a:t> 2009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0679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/>
              <a:t>S</a:t>
            </a:r>
            <a:r>
              <a:rPr lang="en-US" dirty="0" err="1" smtClean="0"/>
              <a:t>eq</a:t>
            </a:r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is a powerful tool to identify new transcribed regions of the genome and compare the RNA complements of </a:t>
            </a:r>
            <a:r>
              <a:rPr lang="en-US" smtClean="0"/>
              <a:t>different tissues.</a:t>
            </a:r>
          </a:p>
          <a:p>
            <a:r>
              <a:rPr lang="en-US" dirty="0" smtClean="0"/>
              <a:t>Quantification </a:t>
            </a:r>
            <a:r>
              <a:rPr lang="en-US" dirty="0" smtClean="0"/>
              <a:t>harder than CHIP-</a:t>
            </a:r>
            <a:r>
              <a:rPr lang="en-US" dirty="0" err="1" smtClean="0"/>
              <a:t>seq</a:t>
            </a:r>
            <a:r>
              <a:rPr lang="en-US" dirty="0" smtClean="0"/>
              <a:t> because of RNA </a:t>
            </a:r>
            <a:r>
              <a:rPr lang="en-US" dirty="0" smtClean="0"/>
              <a:t>splicing</a:t>
            </a:r>
          </a:p>
          <a:p>
            <a:r>
              <a:rPr lang="en-US" dirty="0" smtClean="0"/>
              <a:t>Expectation maximization algorithm can be useful for quantifying overlapping transcripts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7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Genome-wide signals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5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Expression Correlation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760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Correlate expression between tissues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32" y="1181810"/>
            <a:ext cx="5059563" cy="4708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9633"/>
            <a:ext cx="9144000" cy="393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8700" y="6478194"/>
            <a:ext cx="307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adapted from L </a:t>
            </a:r>
            <a:r>
              <a:rPr lang="en-US" dirty="0" err="1" smtClean="0"/>
              <a:t>Habegger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5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en-US" dirty="0" smtClean="0"/>
              <a:t> signals of interacting proteins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Fos</a:t>
            </a:r>
            <a:r>
              <a:rPr lang="en-US" dirty="0" smtClean="0"/>
              <a:t> and Jun, which interact physically, have similar binding profiles at many genomic loci.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210"/>
            <a:ext cx="9144000" cy="2083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2605" y="2213870"/>
            <a:ext cx="886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/>
              <a:t>Fos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2619" y="2922581"/>
            <a:ext cx="65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Jun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54403" y="6507050"/>
            <a:ext cx="441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ENCODE Consortium, figure by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97836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Sum signals from all genomic locations of a certain type</a:t>
            </a:r>
          </a:p>
          <a:p>
            <a:pPr lvl="1"/>
            <a:r>
              <a:rPr lang="en-US" dirty="0" smtClean="0"/>
              <a:t>Here: CHIP </a:t>
            </a:r>
            <a:r>
              <a:rPr lang="en-US" dirty="0" err="1" smtClean="0"/>
              <a:t>seq</a:t>
            </a:r>
            <a:r>
              <a:rPr lang="en-US" dirty="0" smtClean="0"/>
              <a:t> signal at fixed distances from protein binding motif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77" y="1499420"/>
            <a:ext cx="8126472" cy="3167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1201" y="6488668"/>
            <a:ext cx="311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Venters</a:t>
            </a:r>
            <a:r>
              <a:rPr lang="en-US" dirty="0" smtClean="0"/>
              <a:t> and Pugh </a:t>
            </a:r>
            <a:r>
              <a:rPr lang="en-US" i="1" dirty="0" smtClean="0"/>
              <a:t>Nature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3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gene expression with chip-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17897"/>
            <a:ext cx="7772400" cy="13620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Arial"/>
              </a:rPr>
              <a:t>Relating </a:t>
            </a:r>
            <a:r>
              <a:rPr lang="en-US" sz="2800" dirty="0">
                <a:solidFill>
                  <a:srgbClr val="000090"/>
                </a:solidFill>
                <a:latin typeface="Arial"/>
              </a:rPr>
              <a:t>gene expression with histone modification and TF binding signals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78" y="3313897"/>
            <a:ext cx="4474722" cy="31402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5548" y="2770401"/>
            <a:ext cx="4153652" cy="2957098"/>
            <a:chOff x="515626" y="2167443"/>
            <a:chExt cx="4153652" cy="2957098"/>
          </a:xfrm>
        </p:grpSpPr>
        <p:sp>
          <p:nvSpPr>
            <p:cNvPr id="8" name="TextBox 7"/>
            <p:cNvSpPr txBox="1"/>
            <p:nvPr/>
          </p:nvSpPr>
          <p:spPr>
            <a:xfrm>
              <a:off x="515626" y="2167443"/>
              <a:ext cx="1575522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  <a:latin typeface="Arial"/>
                </a:rPr>
                <a:t>Histone modification</a:t>
              </a:r>
              <a:endParaRPr lang="en-US" b="1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10766" y="2406148"/>
              <a:ext cx="639758" cy="2005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93756" y="2167443"/>
              <a:ext cx="1575522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  <a:latin typeface="Arial"/>
                </a:rPr>
                <a:t>TF Binding signal</a:t>
              </a:r>
              <a:endParaRPr lang="en-US" b="1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4764" y="4201211"/>
              <a:ext cx="1575522" cy="92333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  <a:latin typeface="Arial"/>
                </a:rPr>
                <a:t>Gene expression levels</a:t>
              </a:r>
              <a:endParaRPr lang="en-US" b="1" dirty="0">
                <a:solidFill>
                  <a:srgbClr val="000090"/>
                </a:solidFill>
                <a:latin typeface="Aria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H="1">
              <a:off x="1102694" y="3213147"/>
              <a:ext cx="802050" cy="58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3165197" y="3308256"/>
              <a:ext cx="802051" cy="3918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00523" y="2358406"/>
            <a:ext cx="4315971" cy="134771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34043" y="1835186"/>
            <a:ext cx="169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“Input”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2596" y="4630881"/>
            <a:ext cx="2730716" cy="134771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60940" y="6094740"/>
            <a:ext cx="169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“Output”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1604" y="3890488"/>
            <a:ext cx="145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Arial"/>
              </a:rPr>
              <a:t>Predictive models</a:t>
            </a:r>
            <a:endParaRPr lang="en-US" b="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1152" y="1835186"/>
            <a:ext cx="416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</a:rPr>
              <a:t>To what extent the gene expression levels are determined by TF binding/ HM modification?</a:t>
            </a:r>
            <a:endParaRPr lang="en-US" b="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48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26803" y="6607898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142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Divide area around gene into bins according to distance to </a:t>
            </a:r>
            <a:r>
              <a:rPr lang="en-US" dirty="0" err="1" smtClean="0"/>
              <a:t>trascription</a:t>
            </a:r>
            <a:r>
              <a:rPr lang="en-US" dirty="0" smtClean="0"/>
              <a:t> start and end sites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762000" y="2598246"/>
            <a:ext cx="7243765" cy="1299623"/>
            <a:chOff x="762000" y="1143000"/>
            <a:chExt cx="7243765" cy="1847849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762000" y="1687513"/>
              <a:ext cx="5818188" cy="174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2108994" y="1716882"/>
              <a:ext cx="346075" cy="793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004594" y="1683544"/>
              <a:ext cx="346075" cy="793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2152650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03676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9208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8049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1033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401888" y="167957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286000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633663" y="167957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517775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389313" y="1681163"/>
              <a:ext cx="115887" cy="4603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835525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71963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0657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94982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9989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297488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1816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5276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117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2484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7" name="Straight Connector 186"/>
            <p:cNvCxnSpPr/>
            <p:nvPr/>
          </p:nvCxnSpPr>
          <p:spPr>
            <a:xfrm rot="5400000">
              <a:off x="5600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50673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986212" y="2616199"/>
              <a:ext cx="1119186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 Bin 120-81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(TTS-4kb to TTS)</a:t>
              </a:r>
            </a:p>
          </p:txBody>
        </p:sp>
        <p:sp>
          <p:nvSpPr>
            <p:cNvPr id="190" name="TextBox 50"/>
            <p:cNvSpPr txBox="1">
              <a:spLocks noChangeArrowheads="1"/>
            </p:cNvSpPr>
            <p:nvPr/>
          </p:nvSpPr>
          <p:spPr bwMode="auto">
            <a:xfrm>
              <a:off x="1539584" y="1177925"/>
              <a:ext cx="3032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TSS (transcription start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1" name="TextBox 5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3281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TTS (transcription terminal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2" name="TextBox 52"/>
            <p:cNvSpPr txBox="1">
              <a:spLocks noChangeArrowheads="1"/>
            </p:cNvSpPr>
            <p:nvPr/>
          </p:nvSpPr>
          <p:spPr bwMode="auto">
            <a:xfrm>
              <a:off x="6629401" y="1403350"/>
              <a:ext cx="137636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Gene</a:t>
              </a:r>
              <a:r>
                <a:rPr lang="en-US" dirty="0" smtClean="0">
                  <a:latin typeface="Calibri" charset="0"/>
                </a:rPr>
                <a:t> </a:t>
              </a:r>
              <a:r>
                <a:rPr lang="en-US" dirty="0" err="1">
                  <a:latin typeface="Calibri" charset="0"/>
                </a:rPr>
                <a:t>k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181600" y="2616200"/>
              <a:ext cx="1195387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121-160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(TTS to TTS+4kb)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362200" y="2620962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41-80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 to TSS+4kb)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066800" y="2616200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40-1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(TSS-4kb to TSS)</a:t>
              </a: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5400000">
              <a:off x="4381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3848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2705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16200000" flipH="1">
              <a:off x="2171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14859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6200000" flipH="1">
              <a:off x="952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64"/>
            <p:cNvSpPr txBox="1">
              <a:spLocks noChangeArrowheads="1"/>
            </p:cNvSpPr>
            <p:nvPr/>
          </p:nvSpPr>
          <p:spPr bwMode="auto">
            <a:xfrm>
              <a:off x="999071" y="1676400"/>
              <a:ext cx="4143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40</a:t>
              </a:r>
            </a:p>
          </p:txBody>
        </p:sp>
        <p:sp>
          <p:nvSpPr>
            <p:cNvPr id="203" name="TextBox 65"/>
            <p:cNvSpPr txBox="1">
              <a:spLocks noChangeArrowheads="1"/>
            </p:cNvSpPr>
            <p:nvPr/>
          </p:nvSpPr>
          <p:spPr bwMode="auto">
            <a:xfrm>
              <a:off x="2090739" y="1676400"/>
              <a:ext cx="3047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</a:t>
              </a:r>
            </a:p>
          </p:txBody>
        </p:sp>
        <p:sp>
          <p:nvSpPr>
            <p:cNvPr id="204" name="TextBox 67"/>
            <p:cNvSpPr txBox="1">
              <a:spLocks noChangeArrowheads="1"/>
            </p:cNvSpPr>
            <p:nvPr/>
          </p:nvSpPr>
          <p:spPr bwMode="auto">
            <a:xfrm>
              <a:off x="1752600" y="1682751"/>
              <a:ext cx="533399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 …</a:t>
              </a:r>
            </a:p>
          </p:txBody>
        </p:sp>
        <p:sp>
          <p:nvSpPr>
            <p:cNvPr id="205" name="TextBox 68"/>
            <p:cNvSpPr txBox="1">
              <a:spLocks noChangeArrowheads="1"/>
            </p:cNvSpPr>
            <p:nvPr/>
          </p:nvSpPr>
          <p:spPr bwMode="auto">
            <a:xfrm>
              <a:off x="2209800" y="1682751"/>
              <a:ext cx="685800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41  ….44</a:t>
              </a:r>
            </a:p>
          </p:txBody>
        </p:sp>
        <p:sp>
          <p:nvSpPr>
            <p:cNvPr id="206" name="TextBox 69"/>
            <p:cNvSpPr txBox="1">
              <a:spLocks noChangeArrowheads="1"/>
            </p:cNvSpPr>
            <p:nvPr/>
          </p:nvSpPr>
          <p:spPr bwMode="auto">
            <a:xfrm>
              <a:off x="3276601" y="1674813"/>
              <a:ext cx="4571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80</a:t>
              </a:r>
            </a:p>
          </p:txBody>
        </p:sp>
        <p:sp>
          <p:nvSpPr>
            <p:cNvPr id="207" name="TextBox 70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120</a:t>
              </a:r>
            </a:p>
          </p:txBody>
        </p:sp>
        <p:sp>
          <p:nvSpPr>
            <p:cNvPr id="208" name="TextBox 71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81</a:t>
              </a:r>
            </a:p>
          </p:txBody>
        </p:sp>
        <p:sp>
          <p:nvSpPr>
            <p:cNvPr id="209" name="TextBox 7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121</a:t>
              </a:r>
            </a:p>
          </p:txBody>
        </p:sp>
        <p:sp>
          <p:nvSpPr>
            <p:cNvPr id="210" name="TextBox 75"/>
            <p:cNvSpPr txBox="1">
              <a:spLocks noChangeArrowheads="1"/>
            </p:cNvSpPr>
            <p:nvPr/>
          </p:nvSpPr>
          <p:spPr bwMode="auto">
            <a:xfrm>
              <a:off x="6111876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160</a:t>
              </a:r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8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match up to a </a:t>
            </a:r>
            <a:r>
              <a:rPr lang="en-US" b="1" dirty="0" smtClean="0"/>
              <a:t>billion</a:t>
            </a:r>
            <a:r>
              <a:rPr lang="en-US" dirty="0" smtClean="0"/>
              <a:t> short sequence reads to the genome</a:t>
            </a:r>
          </a:p>
          <a:p>
            <a:r>
              <a:rPr lang="en-US" dirty="0" smtClean="0"/>
              <a:t>Need sequence alignment algorithm faster than BLAST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3" y="3352588"/>
            <a:ext cx="7754298" cy="2879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19666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model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52352" y="4126107"/>
            <a:ext cx="6828679" cy="2457449"/>
            <a:chOff x="152352" y="3230563"/>
            <a:chExt cx="6828679" cy="3494086"/>
          </a:xfrm>
        </p:grpSpPr>
        <p:sp>
          <p:nvSpPr>
            <p:cNvPr id="53" name="TextBox 64"/>
            <p:cNvSpPr txBox="1">
              <a:spLocks noChangeArrowheads="1"/>
            </p:cNvSpPr>
            <p:nvPr/>
          </p:nvSpPr>
          <p:spPr bwMode="auto">
            <a:xfrm>
              <a:off x="2565400" y="5281613"/>
              <a:ext cx="989013" cy="123983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96465" y="5019827"/>
              <a:ext cx="353943" cy="1454238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~10000 </a:t>
              </a:r>
              <a:r>
                <a:rPr lang="en-US" sz="1100" dirty="0" err="1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refseq</a:t>
              </a: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 genes</a:t>
              </a:r>
            </a:p>
          </p:txBody>
        </p:sp>
        <p:sp>
          <p:nvSpPr>
            <p:cNvPr id="55" name="TextBox 67"/>
            <p:cNvSpPr txBox="1">
              <a:spLocks noChangeArrowheads="1"/>
            </p:cNvSpPr>
            <p:nvPr/>
          </p:nvSpPr>
          <p:spPr bwMode="auto">
            <a:xfrm>
              <a:off x="2719388" y="5634038"/>
              <a:ext cx="785812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Bin 1</a:t>
              </a:r>
            </a:p>
          </p:txBody>
        </p:sp>
        <p:sp>
          <p:nvSpPr>
            <p:cNvPr id="56" name="TextBox 68"/>
            <p:cNvSpPr txBox="1">
              <a:spLocks noChangeArrowheads="1"/>
            </p:cNvSpPr>
            <p:nvPr/>
          </p:nvSpPr>
          <p:spPr bwMode="auto">
            <a:xfrm>
              <a:off x="3910013" y="5297488"/>
              <a:ext cx="989012" cy="12382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TextBox 69"/>
            <p:cNvSpPr txBox="1">
              <a:spLocks noChangeArrowheads="1"/>
            </p:cNvSpPr>
            <p:nvPr/>
          </p:nvSpPr>
          <p:spPr bwMode="auto">
            <a:xfrm>
              <a:off x="4062413" y="5634038"/>
              <a:ext cx="661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 2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58" name="TextBox 70"/>
            <p:cNvSpPr txBox="1">
              <a:spLocks noChangeArrowheads="1"/>
            </p:cNvSpPr>
            <p:nvPr/>
          </p:nvSpPr>
          <p:spPr bwMode="auto">
            <a:xfrm>
              <a:off x="5680075" y="5267325"/>
              <a:ext cx="989013" cy="12398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TextBox 71"/>
            <p:cNvSpPr txBox="1">
              <a:spLocks noChangeArrowheads="1"/>
            </p:cNvSpPr>
            <p:nvPr/>
          </p:nvSpPr>
          <p:spPr bwMode="auto">
            <a:xfrm>
              <a:off x="5772943" y="5634038"/>
              <a:ext cx="1208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Bin160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01839" y="4876799"/>
              <a:ext cx="4932362" cy="184785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676400" y="3611563"/>
              <a:ext cx="411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4859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27051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6007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43815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>
              <a:off x="3657600" y="3733800"/>
              <a:ext cx="228600" cy="990600"/>
            </a:xfrm>
            <a:prstGeom prst="down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TextBox 63"/>
            <p:cNvSpPr txBox="1">
              <a:spLocks noChangeArrowheads="1"/>
            </p:cNvSpPr>
            <p:nvPr/>
          </p:nvSpPr>
          <p:spPr bwMode="auto">
            <a:xfrm>
              <a:off x="152352" y="3867656"/>
              <a:ext cx="1962151" cy="52322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Calibri" charset="0"/>
                </a:rPr>
                <a:t>Chromatin features:</a:t>
              </a:r>
            </a:p>
            <a:p>
              <a:r>
                <a:rPr lang="en-US" sz="1400" dirty="0">
                  <a:latin typeface="Calibri" charset="0"/>
                </a:rPr>
                <a:t>Histone</a:t>
              </a:r>
              <a:r>
                <a:rPr lang="en-US" sz="1400" dirty="0" smtClean="0">
                  <a:latin typeface="Calibri" charset="0"/>
                </a:rPr>
                <a:t> modifications</a:t>
              </a:r>
              <a:endParaRPr lang="en-US" sz="1400" dirty="0">
                <a:latin typeface="Calibri" charset="0"/>
              </a:endParaRPr>
            </a:p>
          </p:txBody>
        </p:sp>
        <p:sp>
          <p:nvSpPr>
            <p:cNvPr id="116" name="TextBox 65"/>
            <p:cNvSpPr txBox="1">
              <a:spLocks noChangeArrowheads="1"/>
            </p:cNvSpPr>
            <p:nvPr/>
          </p:nvSpPr>
          <p:spPr bwMode="auto">
            <a:xfrm>
              <a:off x="2443162" y="5020003"/>
              <a:ext cx="12906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latin typeface="Calibri" charset="0"/>
                </a:rPr>
                <a:t>HM1, 2, 3, ……</a:t>
              </a:r>
              <a:endParaRPr lang="en-US" sz="1100" dirty="0">
                <a:latin typeface="Calibri" charset="0"/>
              </a:endParaRPr>
            </a:p>
          </p:txBody>
        </p:sp>
        <p:sp>
          <p:nvSpPr>
            <p:cNvPr id="117" name="TextBox 72"/>
            <p:cNvSpPr txBox="1">
              <a:spLocks noChangeArrowheads="1"/>
            </p:cNvSpPr>
            <p:nvPr/>
          </p:nvSpPr>
          <p:spPr bwMode="auto">
            <a:xfrm>
              <a:off x="4926012" y="5481083"/>
              <a:ext cx="717551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Calibri" charset="0"/>
                </a:rPr>
                <a:t>……</a:t>
              </a:r>
            </a:p>
          </p:txBody>
        </p:sp>
        <p:sp>
          <p:nvSpPr>
            <p:cNvPr id="118" name="Right Arrow 117"/>
            <p:cNvSpPr/>
            <p:nvPr/>
          </p:nvSpPr>
          <p:spPr>
            <a:xfrm>
              <a:off x="2225675" y="4068763"/>
              <a:ext cx="1279525" cy="1984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TextBox 75"/>
            <p:cNvSpPr txBox="1">
              <a:spLocks noChangeArrowheads="1"/>
            </p:cNvSpPr>
            <p:nvPr/>
          </p:nvSpPr>
          <p:spPr bwMode="auto">
            <a:xfrm>
              <a:off x="3733800" y="4276140"/>
              <a:ext cx="1695450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Predictors</a:t>
              </a:r>
            </a:p>
          </p:txBody>
        </p:sp>
      </p:grpSp>
      <p:sp>
        <p:nvSpPr>
          <p:cNvPr id="16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 Collect histone modification data for each bin, and for each gene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762000" y="2598246"/>
            <a:ext cx="7243765" cy="1299623"/>
            <a:chOff x="762000" y="1143000"/>
            <a:chExt cx="7243765" cy="1847849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762000" y="1687513"/>
              <a:ext cx="5818188" cy="174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2108994" y="1716882"/>
              <a:ext cx="346075" cy="793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 flipH="1">
              <a:off x="5004594" y="1683544"/>
              <a:ext cx="346075" cy="793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2152650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03676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9208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049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1033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401888" y="167957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86000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633663" y="167957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517775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389313" y="1681163"/>
              <a:ext cx="115887" cy="4603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35525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71963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0657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94982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989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97488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1816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276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4117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2484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>
              <a:off x="5600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50673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3986212" y="2616199"/>
              <a:ext cx="1119186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 Bin 120-81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(TTS-4kb to TTS)</a:t>
              </a:r>
            </a:p>
          </p:txBody>
        </p:sp>
        <p:sp>
          <p:nvSpPr>
            <p:cNvPr id="196" name="TextBox 50"/>
            <p:cNvSpPr txBox="1">
              <a:spLocks noChangeArrowheads="1"/>
            </p:cNvSpPr>
            <p:nvPr/>
          </p:nvSpPr>
          <p:spPr bwMode="auto">
            <a:xfrm>
              <a:off x="1539584" y="1177925"/>
              <a:ext cx="3032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TSS (transcription start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7" name="TextBox 5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3281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TTS (transcription terminal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8" name="TextBox 52"/>
            <p:cNvSpPr txBox="1">
              <a:spLocks noChangeArrowheads="1"/>
            </p:cNvSpPr>
            <p:nvPr/>
          </p:nvSpPr>
          <p:spPr bwMode="auto">
            <a:xfrm>
              <a:off x="6629401" y="1403350"/>
              <a:ext cx="137636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Gene</a:t>
              </a:r>
              <a:r>
                <a:rPr lang="en-US" dirty="0" smtClean="0">
                  <a:latin typeface="Calibri" charset="0"/>
                </a:rPr>
                <a:t> </a:t>
              </a:r>
              <a:r>
                <a:rPr lang="en-US" dirty="0" err="1">
                  <a:latin typeface="Calibri" charset="0"/>
                </a:rPr>
                <a:t>k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181600" y="2616200"/>
              <a:ext cx="1195387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121-160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(TTS to TTS+4kb)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362200" y="2620962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41-80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 to TSS+4kb)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66800" y="2616200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40-1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(TSS-4kb to TSS)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 rot="5400000">
              <a:off x="4381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6200000" flipH="1">
              <a:off x="3848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2705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2171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14859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952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64"/>
            <p:cNvSpPr txBox="1">
              <a:spLocks noChangeArrowheads="1"/>
            </p:cNvSpPr>
            <p:nvPr/>
          </p:nvSpPr>
          <p:spPr bwMode="auto">
            <a:xfrm>
              <a:off x="999071" y="1676400"/>
              <a:ext cx="4143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40</a:t>
              </a:r>
            </a:p>
          </p:txBody>
        </p:sp>
        <p:sp>
          <p:nvSpPr>
            <p:cNvPr id="209" name="TextBox 65"/>
            <p:cNvSpPr txBox="1">
              <a:spLocks noChangeArrowheads="1"/>
            </p:cNvSpPr>
            <p:nvPr/>
          </p:nvSpPr>
          <p:spPr bwMode="auto">
            <a:xfrm>
              <a:off x="2090739" y="1676400"/>
              <a:ext cx="3047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</a:t>
              </a:r>
            </a:p>
          </p:txBody>
        </p:sp>
        <p:sp>
          <p:nvSpPr>
            <p:cNvPr id="210" name="TextBox 67"/>
            <p:cNvSpPr txBox="1">
              <a:spLocks noChangeArrowheads="1"/>
            </p:cNvSpPr>
            <p:nvPr/>
          </p:nvSpPr>
          <p:spPr bwMode="auto">
            <a:xfrm>
              <a:off x="1752600" y="1682751"/>
              <a:ext cx="533399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 …</a:t>
              </a:r>
            </a:p>
          </p:txBody>
        </p:sp>
        <p:sp>
          <p:nvSpPr>
            <p:cNvPr id="211" name="TextBox 68"/>
            <p:cNvSpPr txBox="1">
              <a:spLocks noChangeArrowheads="1"/>
            </p:cNvSpPr>
            <p:nvPr/>
          </p:nvSpPr>
          <p:spPr bwMode="auto">
            <a:xfrm>
              <a:off x="2209800" y="1682751"/>
              <a:ext cx="685800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41  ….44</a:t>
              </a:r>
            </a:p>
          </p:txBody>
        </p:sp>
        <p:sp>
          <p:nvSpPr>
            <p:cNvPr id="212" name="TextBox 69"/>
            <p:cNvSpPr txBox="1">
              <a:spLocks noChangeArrowheads="1"/>
            </p:cNvSpPr>
            <p:nvPr/>
          </p:nvSpPr>
          <p:spPr bwMode="auto">
            <a:xfrm>
              <a:off x="3276601" y="1674813"/>
              <a:ext cx="4571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80</a:t>
              </a:r>
            </a:p>
          </p:txBody>
        </p:sp>
        <p:sp>
          <p:nvSpPr>
            <p:cNvPr id="213" name="TextBox 70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120</a:t>
              </a:r>
            </a:p>
          </p:txBody>
        </p:sp>
        <p:sp>
          <p:nvSpPr>
            <p:cNvPr id="214" name="TextBox 71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81</a:t>
              </a:r>
            </a:p>
          </p:txBody>
        </p:sp>
        <p:sp>
          <p:nvSpPr>
            <p:cNvPr id="215" name="TextBox 7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121</a:t>
              </a:r>
            </a:p>
          </p:txBody>
        </p:sp>
        <p:sp>
          <p:nvSpPr>
            <p:cNvPr id="216" name="TextBox 75"/>
            <p:cNvSpPr txBox="1">
              <a:spLocks noChangeArrowheads="1"/>
            </p:cNvSpPr>
            <p:nvPr/>
          </p:nvSpPr>
          <p:spPr bwMode="auto">
            <a:xfrm>
              <a:off x="6111876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160</a:t>
              </a: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4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model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52352" y="4126107"/>
            <a:ext cx="6828679" cy="2457449"/>
            <a:chOff x="152352" y="3230563"/>
            <a:chExt cx="6828679" cy="3494086"/>
          </a:xfrm>
        </p:grpSpPr>
        <p:sp>
          <p:nvSpPr>
            <p:cNvPr id="53" name="TextBox 64"/>
            <p:cNvSpPr txBox="1">
              <a:spLocks noChangeArrowheads="1"/>
            </p:cNvSpPr>
            <p:nvPr/>
          </p:nvSpPr>
          <p:spPr bwMode="auto">
            <a:xfrm>
              <a:off x="2565400" y="5281613"/>
              <a:ext cx="989013" cy="123983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96465" y="5019827"/>
              <a:ext cx="353943" cy="1454238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~10000 </a:t>
              </a:r>
              <a:r>
                <a:rPr lang="en-US" sz="1100" dirty="0" err="1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refseq</a:t>
              </a:r>
              <a:r>
                <a:rPr lang="en-US" sz="1100" dirty="0">
                  <a:latin typeface="Times New Roman" pitchFamily="-107" charset="0"/>
                  <a:ea typeface="新細明體" pitchFamily="-107" charset="-120"/>
                  <a:cs typeface="新細明體" pitchFamily="-107" charset="-120"/>
                </a:rPr>
                <a:t> genes</a:t>
              </a:r>
            </a:p>
          </p:txBody>
        </p:sp>
        <p:sp>
          <p:nvSpPr>
            <p:cNvPr id="55" name="TextBox 67"/>
            <p:cNvSpPr txBox="1">
              <a:spLocks noChangeArrowheads="1"/>
            </p:cNvSpPr>
            <p:nvPr/>
          </p:nvSpPr>
          <p:spPr bwMode="auto">
            <a:xfrm>
              <a:off x="2719388" y="5634038"/>
              <a:ext cx="785812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Bin 1</a:t>
              </a:r>
            </a:p>
          </p:txBody>
        </p:sp>
        <p:sp>
          <p:nvSpPr>
            <p:cNvPr id="56" name="TextBox 68"/>
            <p:cNvSpPr txBox="1">
              <a:spLocks noChangeArrowheads="1"/>
            </p:cNvSpPr>
            <p:nvPr/>
          </p:nvSpPr>
          <p:spPr bwMode="auto">
            <a:xfrm>
              <a:off x="3910013" y="5297488"/>
              <a:ext cx="989012" cy="12382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TextBox 69"/>
            <p:cNvSpPr txBox="1">
              <a:spLocks noChangeArrowheads="1"/>
            </p:cNvSpPr>
            <p:nvPr/>
          </p:nvSpPr>
          <p:spPr bwMode="auto">
            <a:xfrm>
              <a:off x="4062413" y="5634038"/>
              <a:ext cx="661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 2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58" name="TextBox 70"/>
            <p:cNvSpPr txBox="1">
              <a:spLocks noChangeArrowheads="1"/>
            </p:cNvSpPr>
            <p:nvPr/>
          </p:nvSpPr>
          <p:spPr bwMode="auto">
            <a:xfrm>
              <a:off x="5680075" y="5267325"/>
              <a:ext cx="989013" cy="12398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TextBox 71"/>
            <p:cNvSpPr txBox="1">
              <a:spLocks noChangeArrowheads="1"/>
            </p:cNvSpPr>
            <p:nvPr/>
          </p:nvSpPr>
          <p:spPr bwMode="auto">
            <a:xfrm>
              <a:off x="5772943" y="5634038"/>
              <a:ext cx="1208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Bin160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01839" y="4876799"/>
              <a:ext cx="4932362" cy="184785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676400" y="3611563"/>
              <a:ext cx="411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14859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27051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6007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4381500" y="3421063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>
              <a:off x="3657600" y="3733800"/>
              <a:ext cx="228600" cy="990600"/>
            </a:xfrm>
            <a:prstGeom prst="down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TextBox 63"/>
            <p:cNvSpPr txBox="1">
              <a:spLocks noChangeArrowheads="1"/>
            </p:cNvSpPr>
            <p:nvPr/>
          </p:nvSpPr>
          <p:spPr bwMode="auto">
            <a:xfrm>
              <a:off x="152352" y="3867656"/>
              <a:ext cx="1962151" cy="52322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Calibri" charset="0"/>
                </a:rPr>
                <a:t>Chromatin features:</a:t>
              </a:r>
            </a:p>
            <a:p>
              <a:r>
                <a:rPr lang="en-US" sz="1400" dirty="0">
                  <a:latin typeface="Calibri" charset="0"/>
                </a:rPr>
                <a:t>Histone</a:t>
              </a:r>
              <a:r>
                <a:rPr lang="en-US" sz="1400" dirty="0" smtClean="0">
                  <a:latin typeface="Calibri" charset="0"/>
                </a:rPr>
                <a:t> modifications</a:t>
              </a:r>
              <a:endParaRPr lang="en-US" sz="1400" dirty="0">
                <a:latin typeface="Calibri" charset="0"/>
              </a:endParaRPr>
            </a:p>
          </p:txBody>
        </p:sp>
        <p:sp>
          <p:nvSpPr>
            <p:cNvPr id="116" name="TextBox 65"/>
            <p:cNvSpPr txBox="1">
              <a:spLocks noChangeArrowheads="1"/>
            </p:cNvSpPr>
            <p:nvPr/>
          </p:nvSpPr>
          <p:spPr bwMode="auto">
            <a:xfrm>
              <a:off x="2443162" y="5020003"/>
              <a:ext cx="12906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latin typeface="Calibri" charset="0"/>
                </a:rPr>
                <a:t>HM1, 2, 3, ……</a:t>
              </a:r>
              <a:endParaRPr lang="en-US" sz="1100" dirty="0">
                <a:latin typeface="Calibri" charset="0"/>
              </a:endParaRPr>
            </a:p>
          </p:txBody>
        </p:sp>
        <p:sp>
          <p:nvSpPr>
            <p:cNvPr id="117" name="TextBox 72"/>
            <p:cNvSpPr txBox="1">
              <a:spLocks noChangeArrowheads="1"/>
            </p:cNvSpPr>
            <p:nvPr/>
          </p:nvSpPr>
          <p:spPr bwMode="auto">
            <a:xfrm>
              <a:off x="4926012" y="5481083"/>
              <a:ext cx="717551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Calibri" charset="0"/>
                </a:rPr>
                <a:t>……</a:t>
              </a:r>
            </a:p>
          </p:txBody>
        </p:sp>
        <p:sp>
          <p:nvSpPr>
            <p:cNvPr id="118" name="Right Arrow 117"/>
            <p:cNvSpPr/>
            <p:nvPr/>
          </p:nvSpPr>
          <p:spPr>
            <a:xfrm>
              <a:off x="2225675" y="4068763"/>
              <a:ext cx="1279525" cy="1984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TextBox 75"/>
            <p:cNvSpPr txBox="1">
              <a:spLocks noChangeArrowheads="1"/>
            </p:cNvSpPr>
            <p:nvPr/>
          </p:nvSpPr>
          <p:spPr bwMode="auto">
            <a:xfrm>
              <a:off x="3733800" y="4247482"/>
              <a:ext cx="1695450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Predictors</a:t>
              </a:r>
            </a:p>
          </p:txBody>
        </p:sp>
      </p:grpSp>
      <p:sp>
        <p:nvSpPr>
          <p:cNvPr id="16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 Train model to “learn” relationship between CHIP-</a:t>
            </a:r>
            <a:r>
              <a:rPr lang="en-US" dirty="0" err="1" smtClean="0"/>
              <a:t>seq</a:t>
            </a:r>
            <a:r>
              <a:rPr lang="en-US" dirty="0" smtClean="0"/>
              <a:t> and RNA-</a:t>
            </a:r>
            <a:r>
              <a:rPr lang="en-US" dirty="0" err="1" smtClean="0"/>
              <a:t>seq</a:t>
            </a:r>
            <a:r>
              <a:rPr lang="en-US" dirty="0" smtClean="0"/>
              <a:t> data.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762000" y="2598246"/>
            <a:ext cx="7243765" cy="1299623"/>
            <a:chOff x="762000" y="1143000"/>
            <a:chExt cx="7243765" cy="1847849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762000" y="1687513"/>
              <a:ext cx="5818188" cy="174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2108994" y="1716882"/>
              <a:ext cx="346075" cy="793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 flipH="1">
              <a:off x="5004594" y="1683544"/>
              <a:ext cx="346075" cy="793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2152650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03676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9208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049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1033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401888" y="167957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86000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633663" y="167957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517775" y="167957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389313" y="1681163"/>
              <a:ext cx="115887" cy="4603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35525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71963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0657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94982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98913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97488" y="1673225"/>
              <a:ext cx="114300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1816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27675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411788" y="1673225"/>
              <a:ext cx="115887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248400" y="1673225"/>
              <a:ext cx="115888" cy="4603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>
              <a:off x="5600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50673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3986212" y="2616199"/>
              <a:ext cx="1119186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 Bin 120-81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+mn-ea"/>
                  <a:cs typeface="+mn-cs"/>
                </a:rPr>
                <a:t>(TTS-4kb to TTS)</a:t>
              </a:r>
            </a:p>
          </p:txBody>
        </p:sp>
        <p:sp>
          <p:nvSpPr>
            <p:cNvPr id="196" name="TextBox 50"/>
            <p:cNvSpPr txBox="1">
              <a:spLocks noChangeArrowheads="1"/>
            </p:cNvSpPr>
            <p:nvPr/>
          </p:nvSpPr>
          <p:spPr bwMode="auto">
            <a:xfrm>
              <a:off x="1539584" y="1177925"/>
              <a:ext cx="3032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TSS (transcription start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7" name="TextBox 51"/>
            <p:cNvSpPr txBox="1">
              <a:spLocks noChangeArrowheads="1"/>
            </p:cNvSpPr>
            <p:nvPr/>
          </p:nvSpPr>
          <p:spPr bwMode="auto">
            <a:xfrm>
              <a:off x="4724400" y="1143000"/>
              <a:ext cx="32813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TTS (transcription terminal site)</a:t>
              </a:r>
              <a:endParaRPr lang="en-US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198" name="TextBox 52"/>
            <p:cNvSpPr txBox="1">
              <a:spLocks noChangeArrowheads="1"/>
            </p:cNvSpPr>
            <p:nvPr/>
          </p:nvSpPr>
          <p:spPr bwMode="auto">
            <a:xfrm>
              <a:off x="6629401" y="1403350"/>
              <a:ext cx="137636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Gene</a:t>
              </a:r>
              <a:r>
                <a:rPr lang="en-US" dirty="0" smtClean="0">
                  <a:latin typeface="Calibri" charset="0"/>
                </a:rPr>
                <a:t> </a:t>
              </a:r>
              <a:r>
                <a:rPr lang="en-US" dirty="0" err="1">
                  <a:latin typeface="Calibri" charset="0"/>
                </a:rPr>
                <a:t>k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181600" y="2616200"/>
              <a:ext cx="1195387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121-160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(TTS to TTS+4kb)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362200" y="2620962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41-80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 to TSS+4kb)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66800" y="2616200"/>
              <a:ext cx="1143000" cy="3698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 Bin 40-1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latin typeface="+mn-lt"/>
                  <a:ea typeface="+mn-ea"/>
                  <a:cs typeface="+mn-cs"/>
                </a:rPr>
                <a:t>(TSS-4kb to TSS)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 rot="5400000">
              <a:off x="4381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6200000" flipH="1">
              <a:off x="3848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27051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21717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14859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952500" y="1897063"/>
              <a:ext cx="9144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64"/>
            <p:cNvSpPr txBox="1">
              <a:spLocks noChangeArrowheads="1"/>
            </p:cNvSpPr>
            <p:nvPr/>
          </p:nvSpPr>
          <p:spPr bwMode="auto">
            <a:xfrm>
              <a:off x="999071" y="1676400"/>
              <a:ext cx="4143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40</a:t>
              </a:r>
            </a:p>
          </p:txBody>
        </p:sp>
        <p:sp>
          <p:nvSpPr>
            <p:cNvPr id="209" name="TextBox 65"/>
            <p:cNvSpPr txBox="1">
              <a:spLocks noChangeArrowheads="1"/>
            </p:cNvSpPr>
            <p:nvPr/>
          </p:nvSpPr>
          <p:spPr bwMode="auto">
            <a:xfrm>
              <a:off x="2090739" y="1676400"/>
              <a:ext cx="3047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</a:t>
              </a:r>
            </a:p>
          </p:txBody>
        </p:sp>
        <p:sp>
          <p:nvSpPr>
            <p:cNvPr id="210" name="TextBox 67"/>
            <p:cNvSpPr txBox="1">
              <a:spLocks noChangeArrowheads="1"/>
            </p:cNvSpPr>
            <p:nvPr/>
          </p:nvSpPr>
          <p:spPr bwMode="auto">
            <a:xfrm>
              <a:off x="1752600" y="1682751"/>
              <a:ext cx="533399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 …</a:t>
              </a:r>
            </a:p>
          </p:txBody>
        </p:sp>
        <p:sp>
          <p:nvSpPr>
            <p:cNvPr id="211" name="TextBox 68"/>
            <p:cNvSpPr txBox="1">
              <a:spLocks noChangeArrowheads="1"/>
            </p:cNvSpPr>
            <p:nvPr/>
          </p:nvSpPr>
          <p:spPr bwMode="auto">
            <a:xfrm>
              <a:off x="2209800" y="1682751"/>
              <a:ext cx="685800" cy="24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41  ….44</a:t>
              </a:r>
            </a:p>
          </p:txBody>
        </p:sp>
        <p:sp>
          <p:nvSpPr>
            <p:cNvPr id="212" name="TextBox 69"/>
            <p:cNvSpPr txBox="1">
              <a:spLocks noChangeArrowheads="1"/>
            </p:cNvSpPr>
            <p:nvPr/>
          </p:nvSpPr>
          <p:spPr bwMode="auto">
            <a:xfrm>
              <a:off x="3276601" y="1674813"/>
              <a:ext cx="457199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latin typeface="Calibri" charset="0"/>
                </a:rPr>
                <a:t>80</a:t>
              </a:r>
            </a:p>
          </p:txBody>
        </p:sp>
        <p:sp>
          <p:nvSpPr>
            <p:cNvPr id="213" name="TextBox 70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120</a:t>
              </a:r>
            </a:p>
          </p:txBody>
        </p:sp>
        <p:sp>
          <p:nvSpPr>
            <p:cNvPr id="214" name="TextBox 71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81</a:t>
              </a:r>
            </a:p>
          </p:txBody>
        </p:sp>
        <p:sp>
          <p:nvSpPr>
            <p:cNvPr id="215" name="TextBox 72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121</a:t>
              </a:r>
            </a:p>
          </p:txBody>
        </p:sp>
        <p:sp>
          <p:nvSpPr>
            <p:cNvPr id="216" name="TextBox 75"/>
            <p:cNvSpPr txBox="1">
              <a:spLocks noChangeArrowheads="1"/>
            </p:cNvSpPr>
            <p:nvPr/>
          </p:nvSpPr>
          <p:spPr bwMode="auto">
            <a:xfrm>
              <a:off x="6111876" y="1676400"/>
              <a:ext cx="381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160</a:t>
              </a:r>
            </a:p>
          </p:txBody>
        </p:sp>
      </p:grpSp>
      <p:sp>
        <p:nvSpPr>
          <p:cNvPr id="72" name="TextBox 76"/>
          <p:cNvSpPr txBox="1">
            <a:spLocks noChangeArrowheads="1"/>
          </p:cNvSpPr>
          <p:nvPr/>
        </p:nvSpPr>
        <p:spPr bwMode="auto">
          <a:xfrm>
            <a:off x="7792558" y="5166545"/>
            <a:ext cx="369888" cy="123983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3" name="TextBox 78"/>
          <p:cNvSpPr txBox="1">
            <a:spLocks noChangeArrowheads="1"/>
          </p:cNvSpPr>
          <p:nvPr/>
        </p:nvSpPr>
        <p:spPr bwMode="auto">
          <a:xfrm>
            <a:off x="7355515" y="3103850"/>
            <a:ext cx="1558924" cy="3698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RNA-</a:t>
            </a:r>
            <a:r>
              <a:rPr lang="en-US" dirty="0" err="1">
                <a:latin typeface="Calibri" charset="0"/>
              </a:rPr>
              <a:t>Seq</a:t>
            </a:r>
            <a:r>
              <a:rPr lang="en-US" dirty="0">
                <a:latin typeface="Calibri" charset="0"/>
              </a:rPr>
              <a:t> data</a:t>
            </a:r>
          </a:p>
        </p:txBody>
      </p:sp>
      <p:sp>
        <p:nvSpPr>
          <p:cNvPr id="74" name="TextBox 82"/>
          <p:cNvSpPr txBox="1">
            <a:spLocks noChangeArrowheads="1"/>
          </p:cNvSpPr>
          <p:nvPr/>
        </p:nvSpPr>
        <p:spPr bwMode="auto">
          <a:xfrm>
            <a:off x="6934201" y="4206732"/>
            <a:ext cx="2209799" cy="64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Prediction target: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Gene expression level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7945289" y="3591407"/>
            <a:ext cx="136525" cy="5692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700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65099" y="0"/>
            <a:ext cx="8816975" cy="101440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His.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mods</a:t>
            </a: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around TSS &amp; TTS are clearly related to level of gene expression, in a position-dependent fashion</a:t>
            </a:r>
          </a:p>
        </p:txBody>
      </p:sp>
      <p:pic>
        <p:nvPicPr>
          <p:cNvPr id="8704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734" y="1835150"/>
            <a:ext cx="4986337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4181475" y="992188"/>
            <a:ext cx="3705225" cy="957262"/>
            <a:chOff x="3403601" y="-118793"/>
            <a:chExt cx="5570610" cy="1414194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 flipV="1">
              <a:off x="3403601" y="401856"/>
              <a:ext cx="5570610" cy="164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rot="16200000" flipH="1">
              <a:off x="4691795" y="431108"/>
              <a:ext cx="333028" cy="7161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16200000" flipH="1">
              <a:off x="7463973" y="397082"/>
              <a:ext cx="333028" cy="954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35392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625603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13428" y="387784"/>
              <a:ext cx="112175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401251" y="387784"/>
              <a:ext cx="112177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30583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974064" y="394819"/>
              <a:ext cx="109789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861889" y="394819"/>
              <a:ext cx="112175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196030" y="394819"/>
              <a:ext cx="109789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83854" y="394819"/>
              <a:ext cx="112177" cy="44561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919206" y="397165"/>
              <a:ext cx="109789" cy="4221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303505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191330" y="387784"/>
              <a:ext cx="112175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525471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13295" y="387784"/>
              <a:ext cx="112177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501567" y="387784"/>
              <a:ext cx="112177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745050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7635261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967014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854839" y="387784"/>
              <a:ext cx="112175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656778" y="387784"/>
              <a:ext cx="109789" cy="44559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81DFF"/>
              </a:solidFill>
              <a:miter lim="800000"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01595" tIns="50795" rIns="101595" bIns="50795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8035609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rot="16200000" flipH="1">
              <a:off x="7524850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87071" name="TextBox 50"/>
            <p:cNvSpPr txBox="1">
              <a:spLocks noChangeArrowheads="1"/>
            </p:cNvSpPr>
            <p:nvPr/>
          </p:nvSpPr>
          <p:spPr bwMode="auto">
            <a:xfrm>
              <a:off x="4076657" y="-85967"/>
              <a:ext cx="1560644" cy="56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95" tIns="50795" rIns="101595" bIns="50795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Calibri" pitchFamily="-106" charset="0"/>
                </a:rPr>
                <a:t>START</a:t>
              </a:r>
            </a:p>
          </p:txBody>
        </p:sp>
        <p:sp>
          <p:nvSpPr>
            <p:cNvPr id="87072" name="TextBox 51"/>
            <p:cNvSpPr txBox="1">
              <a:spLocks noChangeArrowheads="1"/>
            </p:cNvSpPr>
            <p:nvPr/>
          </p:nvSpPr>
          <p:spPr bwMode="auto">
            <a:xfrm>
              <a:off x="7197580" y="-118793"/>
              <a:ext cx="1020041" cy="56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95" tIns="50795" rIns="101595" bIns="50795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-106" charset="0"/>
                </a:rPr>
                <a:t>STOP</a:t>
              </a:r>
            </a:p>
          </p:txBody>
        </p: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868501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6357742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rot="5400000">
              <a:off x="5264623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 rot="16200000" flipH="1">
              <a:off x="4753865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rot="5400000">
              <a:off x="4097517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 rot="16200000" flipH="1">
              <a:off x="3586758" y="602630"/>
              <a:ext cx="874783" cy="510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38100" dist="26940" dir="5400000" algn="t" rotWithShape="0">
                <a:srgbClr val="000000">
                  <a:alpha val="50000"/>
                </a:srgbClr>
              </a:outerShdw>
            </a:effectLst>
          </p:spPr>
        </p:cxnSp>
      </p:grpSp>
      <p:sp>
        <p:nvSpPr>
          <p:cNvPr id="40" name="TextBox 39"/>
          <p:cNvSpPr txBox="1"/>
          <p:nvPr/>
        </p:nvSpPr>
        <p:spPr>
          <a:xfrm>
            <a:off x="496527" y="6403574"/>
            <a:ext cx="3078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Gerstein*,…, Cheng* et al. 2010, Science</a:t>
            </a:r>
            <a:endParaRPr lang="en-US" sz="1400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128588" y="1246188"/>
            <a:ext cx="3937000" cy="5133975"/>
            <a:chOff x="128588" y="1246188"/>
            <a:chExt cx="3937000" cy="5133975"/>
          </a:xfrm>
        </p:grpSpPr>
        <p:pic>
          <p:nvPicPr>
            <p:cNvPr id="87044" name="Picture 41" descr="markslide2.pdf"/>
            <p:cNvPicPr>
              <a:picLocks noChangeAspect="1"/>
            </p:cNvPicPr>
            <p:nvPr/>
          </p:nvPicPr>
          <p:blipFill>
            <a:blip r:embed="rId4"/>
            <a:srcRect l="15585" r="38628" b="15765"/>
            <a:stretch>
              <a:fillRect/>
            </a:stretch>
          </p:blipFill>
          <p:spPr bwMode="auto">
            <a:xfrm>
              <a:off x="128588" y="1246188"/>
              <a:ext cx="3937000" cy="513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2767460" y="4121689"/>
              <a:ext cx="6509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31520" y="4061779"/>
              <a:ext cx="650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TTS</a:t>
              </a:r>
              <a:endParaRPr lang="en-US" sz="24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321783" y="6505007"/>
            <a:ext cx="4008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Correlation between Signal and expression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52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109464" y="5879387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6384745"/>
      </p:ext>
    </p:extLst>
  </p:cSld>
  <p:clrMapOvr>
    <a:masterClrMapping/>
  </p:clrMapOvr>
  <p:transition xmlns:p14="http://schemas.microsoft.com/office/powerpoint/2010/main" advTm="822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973535" y="1050254"/>
            <a:ext cx="6209030" cy="4876037"/>
            <a:chOff x="888022" y="1174430"/>
            <a:chExt cx="4373269" cy="28350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849" y="1455830"/>
              <a:ext cx="3913442" cy="255361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88022" y="1174430"/>
              <a:ext cx="735244" cy="563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994" y="538599"/>
            <a:ext cx="7866328" cy="6133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Support vector machine to classify genes with high, medium and low expression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98" y="6046728"/>
            <a:ext cx="704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Areas close to gene predict expression better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33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t="47715"/>
          <a:stretch/>
        </p:blipFill>
        <p:spPr bwMode="auto">
          <a:xfrm>
            <a:off x="774034" y="1513551"/>
            <a:ext cx="7180725" cy="475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71994" y="538599"/>
            <a:ext cx="7866328" cy="613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Support vector regression to predict gene expression levels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41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293688" y="893763"/>
            <a:ext cx="2363787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Mouse ESC Models Illuminates Different Regions of Influence for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TFs</a:t>
            </a: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vs</a:t>
            </a: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HMs</a:t>
            </a:r>
            <a:endParaRPr lang="en-US" sz="2800" b="1" dirty="0">
              <a:solidFill>
                <a:srgbClr val="000090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138" name="TextBox 4"/>
          <p:cNvSpPr txBox="1">
            <a:spLocks noChangeArrowheads="1"/>
          </p:cNvSpPr>
          <p:nvPr/>
        </p:nvSpPr>
        <p:spPr bwMode="auto">
          <a:xfrm>
            <a:off x="-504825" y="3636963"/>
            <a:ext cx="430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91139" name="Content Placeholder 3" descr="mmu_TFHM_prediction_curve.pdf"/>
          <p:cNvPicPr>
            <a:picLocks noChangeAspect="1"/>
          </p:cNvPicPr>
          <p:nvPr/>
        </p:nvPicPr>
        <p:blipFill>
          <a:blip r:embed="rId3"/>
          <a:srcRect t="5238" b="5238"/>
          <a:stretch>
            <a:fillRect/>
          </a:stretch>
        </p:blipFill>
        <p:spPr bwMode="auto">
          <a:xfrm>
            <a:off x="3065108" y="30095"/>
            <a:ext cx="6255129" cy="37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Content Placeholder 3"/>
          <p:cNvSpPr>
            <a:spLocks noGrp="1"/>
          </p:cNvSpPr>
          <p:nvPr>
            <p:ph idx="1"/>
          </p:nvPr>
        </p:nvSpPr>
        <p:spPr>
          <a:xfrm>
            <a:off x="0" y="3112716"/>
            <a:ext cx="3968750" cy="283368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Datasets</a:t>
            </a:r>
          </a:p>
          <a:p>
            <a:pPr lvl="1"/>
            <a:r>
              <a:rPr lang="en-US" sz="1800" dirty="0" err="1">
                <a:solidFill>
                  <a:srgbClr val="0000FF"/>
                </a:solidFill>
                <a:latin typeface="Arial"/>
              </a:rPr>
              <a:t>ChIP-Seq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for 12 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TFs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</a:t>
            </a:r>
            <a:br>
              <a:rPr lang="en-US" sz="1800" dirty="0">
                <a:solidFill>
                  <a:srgbClr val="0000FF"/>
                </a:solidFill>
                <a:latin typeface="Arial"/>
              </a:rPr>
            </a:br>
            <a:r>
              <a:rPr lang="en-US" sz="1400" dirty="0">
                <a:solidFill>
                  <a:srgbClr val="0000FF"/>
                </a:solidFill>
                <a:latin typeface="Arial"/>
              </a:rPr>
              <a:t>(Chen et al. 2008)</a:t>
            </a:r>
            <a:endParaRPr lang="en-US" sz="1800" dirty="0">
              <a:solidFill>
                <a:srgbClr val="0000FF"/>
              </a:solidFill>
              <a:latin typeface="Arial"/>
            </a:endParaRPr>
          </a:p>
          <a:p>
            <a:pPr lvl="1"/>
            <a:r>
              <a:rPr lang="en-US" sz="1800" dirty="0" err="1">
                <a:solidFill>
                  <a:srgbClr val="0000FF"/>
                </a:solidFill>
                <a:latin typeface="Arial"/>
              </a:rPr>
              <a:t>ChIP-Seq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for 7 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HMs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/>
            </a:r>
            <a:br>
              <a:rPr lang="en-US" sz="1800" dirty="0">
                <a:solidFill>
                  <a:srgbClr val="0000FF"/>
                </a:solidFill>
                <a:latin typeface="Arial"/>
              </a:rPr>
            </a:br>
            <a:r>
              <a:rPr lang="en-US" sz="1400" dirty="0">
                <a:solidFill>
                  <a:srgbClr val="0000FF"/>
                </a:solidFill>
                <a:latin typeface="Arial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Arial"/>
              </a:rPr>
              <a:t>Meissner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 et al.’08; </a:t>
            </a:r>
            <a:r>
              <a:rPr lang="en-US" sz="1400" dirty="0" err="1">
                <a:solidFill>
                  <a:srgbClr val="0000FF"/>
                </a:solidFill>
                <a:latin typeface="Arial"/>
              </a:rPr>
              <a:t>Mikkelsen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 et al. </a:t>
            </a:r>
            <a:r>
              <a:rPr lang="fr-FR" sz="1400" dirty="0">
                <a:solidFill>
                  <a:srgbClr val="0000FF"/>
                </a:solidFill>
                <a:latin typeface="Arial"/>
              </a:rPr>
              <a:t>’</a:t>
            </a:r>
            <a:r>
              <a:rPr lang="en-US" altLang="ja-JP" sz="1400" dirty="0">
                <a:solidFill>
                  <a:srgbClr val="0000FF"/>
                </a:solidFill>
                <a:latin typeface="Arial"/>
              </a:rPr>
              <a:t>07)</a:t>
            </a:r>
            <a:endParaRPr lang="en-US" altLang="ja-JP" sz="1800" dirty="0">
              <a:solidFill>
                <a:srgbClr val="0000FF"/>
              </a:solidFill>
              <a:latin typeface="Arial"/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latin typeface="Arial"/>
              </a:rPr>
              <a:t>RNA-</a:t>
            </a:r>
            <a:r>
              <a:rPr lang="en-US" sz="1800" dirty="0" err="1">
                <a:solidFill>
                  <a:srgbClr val="0000FF"/>
                </a:solidFill>
                <a:latin typeface="Arial"/>
              </a:rPr>
              <a:t>Seq</a:t>
            </a:r>
            <a:r>
              <a:rPr lang="en-US" sz="1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Arial"/>
              </a:rPr>
              <a:t>Cloonan</a:t>
            </a:r>
            <a:r>
              <a:rPr lang="en-US" sz="1400" dirty="0">
                <a:solidFill>
                  <a:srgbClr val="0000FF"/>
                </a:solidFill>
                <a:latin typeface="Arial"/>
              </a:rPr>
              <a:t> et al. 2008)</a:t>
            </a:r>
            <a:endParaRPr lang="en-US" sz="1800" dirty="0" smtClean="0">
              <a:solidFill>
                <a:srgbClr val="0000FF"/>
              </a:solidFill>
              <a:latin typeface="Arial"/>
            </a:endParaRPr>
          </a:p>
          <a:p>
            <a:pPr>
              <a:buNone/>
            </a:pPr>
            <a:endParaRPr lang="en-US" sz="1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18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010" y="3952957"/>
            <a:ext cx="4391587" cy="2736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2433" y="5194225"/>
            <a:ext cx="2807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 TF+HM model that combine TF and HM features does NOT improve accuracy!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506" y="6550223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Nucleic Acids Res.</a:t>
            </a:r>
            <a:endParaRPr lang="en-US" sz="1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26803" y="656758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4529852"/>
      </p:ext>
    </p:extLst>
  </p:cSld>
  <p:clrMapOvr>
    <a:masterClrMapping/>
  </p:clrMapOvr>
  <p:transition xmlns:p14="http://schemas.microsoft.com/office/powerpoint/2010/main" advTm="81457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TF and HM models are tissue specific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pic>
        <p:nvPicPr>
          <p:cNvPr id="5" name="Content Placeholder 4" descr="Figure6.pdf"/>
          <p:cNvPicPr>
            <a:picLocks noGrp="1" noChangeAspect="1"/>
          </p:cNvPicPr>
          <p:nvPr>
            <p:ph idx="1"/>
          </p:nvPr>
        </p:nvPicPr>
        <p:blipFill>
          <a:blip r:embed="rId3"/>
          <a:srcRect l="-6581" r="-6581"/>
          <a:stretch>
            <a:fillRect/>
          </a:stretch>
        </p:blipFill>
        <p:spPr>
          <a:xfrm>
            <a:off x="-272950" y="907082"/>
            <a:ext cx="5264178" cy="3428104"/>
          </a:xfrm>
        </p:spPr>
      </p:pic>
      <p:sp>
        <p:nvSpPr>
          <p:cNvPr id="6" name="TextBox 5"/>
          <p:cNvSpPr txBox="1"/>
          <p:nvPr/>
        </p:nvSpPr>
        <p:spPr>
          <a:xfrm>
            <a:off x="5060770" y="6452056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Genome Biology (a)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89405"/>
            <a:ext cx="364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HM model-- Best prediction is achieved by using histone modification and expression data from the same developmental stage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308" y="1002561"/>
            <a:ext cx="4369691" cy="3428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104" y="1298556"/>
            <a:ext cx="126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PCC=0.73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8425" y="4441805"/>
            <a:ext cx="364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TF model– differential TF binding signals are predictive of differential expression levels between two human cell lines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160347" y="5874347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752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</a:rPr>
              <a:t>Summary: relate TF/HM </a:t>
            </a:r>
            <a:r>
              <a:rPr lang="en-US" altLang="zh-CN" sz="2800" b="1" dirty="0" smtClean="0">
                <a:solidFill>
                  <a:srgbClr val="000090"/>
                </a:solidFill>
                <a:latin typeface="Arial"/>
              </a:rPr>
              <a:t>signals with expression </a:t>
            </a:r>
            <a:endParaRPr lang="en-US" sz="2800" b="1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008"/>
            <a:ext cx="7630484" cy="4525963"/>
          </a:xfrm>
        </p:spPr>
        <p:txBody>
          <a:bodyPr>
            <a:normAutofit/>
          </a:bodyPr>
          <a:lstStyle/>
          <a:p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TF/HM signals are highly 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predictive </a:t>
            </a:r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to gene expression</a:t>
            </a:r>
          </a:p>
          <a:p>
            <a:endParaRPr lang="en-US" sz="2595" dirty="0" smtClean="0">
              <a:solidFill>
                <a:srgbClr val="000090"/>
              </a:solidFill>
              <a:latin typeface="Arial"/>
            </a:endParaRPr>
          </a:p>
          <a:p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TF and HM signals are 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redundant </a:t>
            </a:r>
            <a:r>
              <a:rPr lang="en-US" sz="2595" dirty="0" smtClean="0">
                <a:solidFill>
                  <a:srgbClr val="000090"/>
                </a:solidFill>
                <a:latin typeface="Arial"/>
              </a:rPr>
              <a:t>for ‘predict’ gene expression</a:t>
            </a:r>
          </a:p>
          <a:p>
            <a:endParaRPr lang="en-US" sz="2595" dirty="0" smtClean="0">
              <a:solidFill>
                <a:srgbClr val="000090"/>
              </a:solidFill>
              <a:latin typeface="Arial"/>
            </a:endParaRPr>
          </a:p>
          <a:p>
            <a:r>
              <a:rPr lang="en-US" sz="2595" dirty="0" smtClean="0">
                <a:solidFill>
                  <a:srgbClr val="000090"/>
                </a:solidFill>
                <a:latin typeface="Arial"/>
              </a:rPr>
              <a:t>TF and HM models are tissue/cell line 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specific</a:t>
            </a:r>
          </a:p>
          <a:p>
            <a:endParaRPr lang="en-US" sz="2595" b="1" dirty="0" smtClean="0">
              <a:solidFill>
                <a:srgbClr val="000090"/>
              </a:solidFill>
              <a:latin typeface="Arial"/>
            </a:endParaRPr>
          </a:p>
          <a:p>
            <a:r>
              <a:rPr lang="en-US" sz="2595" b="1" dirty="0" err="1" smtClean="0">
                <a:solidFill>
                  <a:srgbClr val="000090"/>
                </a:solidFill>
                <a:latin typeface="Arial"/>
              </a:rPr>
              <a:t>microRNA</a:t>
            </a:r>
            <a:r>
              <a:rPr lang="en-US" sz="2595" b="1" dirty="0" smtClean="0">
                <a:solidFill>
                  <a:srgbClr val="000090"/>
                </a:solidFill>
                <a:latin typeface="Arial"/>
              </a:rPr>
              <a:t> </a:t>
            </a:r>
            <a:r>
              <a:rPr lang="en-US" sz="2595" dirty="0" smtClean="0">
                <a:solidFill>
                  <a:srgbClr val="000090"/>
                </a:solidFill>
                <a:latin typeface="Arial"/>
              </a:rPr>
              <a:t>expression can also be predicted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2056"/>
            <a:ext cx="292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Gerstein et al. 2010, Science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33364" y="6464042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Nucleic Acids Res.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62946" y="6452056"/>
            <a:ext cx="322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Cheng et al. 2011, Genome Biology (a)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62D0-589A-4E46-B666-DCB31B3B4DA2}" type="slidenum">
              <a:rPr lang="en-US" smtClean="0"/>
              <a:t>57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8180505" y="5881630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880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sequencing experiments have common analysis elements, based on </a:t>
            </a:r>
            <a:r>
              <a:rPr lang="en-US" b="1" dirty="0" smtClean="0"/>
              <a:t>signal processing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Proper </a:t>
            </a:r>
            <a:r>
              <a:rPr lang="en-US" b="1" dirty="0" smtClean="0"/>
              <a:t>statistics</a:t>
            </a:r>
            <a:r>
              <a:rPr lang="en-US" dirty="0" smtClean="0"/>
              <a:t> key to making claims about NGS data.</a:t>
            </a:r>
          </a:p>
          <a:p>
            <a:r>
              <a:rPr lang="en-US" dirty="0" smtClean="0"/>
              <a:t>Integrating many genome-wide </a:t>
            </a:r>
            <a:r>
              <a:rPr lang="en-US" dirty="0" smtClean="0"/>
              <a:t>experiments </a:t>
            </a:r>
            <a:r>
              <a:rPr lang="en-US" dirty="0" smtClean="0"/>
              <a:t>through </a:t>
            </a:r>
            <a:r>
              <a:rPr lang="en-US" b="1" dirty="0" smtClean="0"/>
              <a:t>machine learning</a:t>
            </a:r>
            <a:r>
              <a:rPr lang="en-US" dirty="0" smtClean="0"/>
              <a:t> can yield useful inferences about </a:t>
            </a:r>
            <a:r>
              <a:rPr lang="en-US" b="1" dirty="0" smtClean="0"/>
              <a:t>biology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82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209" name="Group 6"/>
          <p:cNvGrpSpPr>
            <a:grpSpLocks/>
          </p:cNvGrpSpPr>
          <p:nvPr/>
        </p:nvGrpSpPr>
        <p:grpSpPr bwMode="auto">
          <a:xfrm>
            <a:off x="711200" y="-228600"/>
            <a:ext cx="8451850" cy="6524625"/>
            <a:chOff x="389467" y="211667"/>
            <a:chExt cx="8452145" cy="6525373"/>
          </a:xfrm>
        </p:grpSpPr>
        <p:pic>
          <p:nvPicPr>
            <p:cNvPr id="35021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08" y="356920"/>
              <a:ext cx="8249704" cy="63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89467" y="211667"/>
              <a:ext cx="830292" cy="871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50210" name="Title 1"/>
          <p:cNvSpPr>
            <a:spLocks noGrp="1"/>
          </p:cNvSpPr>
          <p:nvPr>
            <p:ph type="ctrTitle"/>
          </p:nvPr>
        </p:nvSpPr>
        <p:spPr>
          <a:xfrm>
            <a:off x="0" y="4749800"/>
            <a:ext cx="3014663" cy="21082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Predictor v2: 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2-levels, now with TFs</a:t>
            </a:r>
          </a:p>
        </p:txBody>
      </p:sp>
      <p:sp>
        <p:nvSpPr>
          <p:cNvPr id="350211" name="TextBox 39"/>
          <p:cNvSpPr txBox="1">
            <a:spLocks noChangeArrowheads="1"/>
          </p:cNvSpPr>
          <p:nvPr/>
        </p:nvSpPr>
        <p:spPr bwMode="auto">
          <a:xfrm>
            <a:off x="6921500" y="6581775"/>
            <a:ext cx="1836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A6A6A6"/>
                </a:solidFill>
              </a:rPr>
              <a:t>[Cheng et al. </a:t>
            </a:r>
            <a:r>
              <a:rPr lang="en-US" b="0" i="1">
                <a:solidFill>
                  <a:srgbClr val="A6A6A6"/>
                </a:solidFill>
              </a:rPr>
              <a:t>NAR</a:t>
            </a:r>
            <a:r>
              <a:rPr lang="en-US" b="0">
                <a:solidFill>
                  <a:srgbClr val="A6A6A6"/>
                </a:solidFill>
              </a:rPr>
              <a:t> ('11)]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179397" y="5860416"/>
            <a:ext cx="16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by Chao Cheng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93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mapping (sequence alignment)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Optimal, but </a:t>
            </a:r>
            <a:r>
              <a:rPr lang="en-US" dirty="0" smtClean="0">
                <a:solidFill>
                  <a:srgbClr val="FF0000"/>
                </a:solidFill>
              </a:rPr>
              <a:t>SLOW</a:t>
            </a:r>
          </a:p>
          <a:p>
            <a:r>
              <a:rPr lang="en-US" dirty="0" smtClean="0"/>
              <a:t>BLAST</a:t>
            </a:r>
          </a:p>
          <a:p>
            <a:pPr lvl="1"/>
            <a:r>
              <a:rPr lang="en-US" dirty="0" smtClean="0"/>
              <a:t>Searches primarily for close matches, </a:t>
            </a:r>
            <a:r>
              <a:rPr lang="en-US" dirty="0" smtClean="0">
                <a:solidFill>
                  <a:srgbClr val="FF0000"/>
                </a:solidFill>
              </a:rPr>
              <a:t>still too slow</a:t>
            </a:r>
            <a:r>
              <a:rPr lang="en-US" dirty="0" smtClean="0"/>
              <a:t> for high throughput sequence read mapping</a:t>
            </a:r>
          </a:p>
          <a:p>
            <a:r>
              <a:rPr lang="en-US" dirty="0" smtClean="0"/>
              <a:t>Read mapping</a:t>
            </a:r>
          </a:p>
          <a:p>
            <a:pPr lvl="1"/>
            <a:r>
              <a:rPr lang="en-US" dirty="0" smtClean="0"/>
              <a:t>Only want</a:t>
            </a:r>
            <a:r>
              <a:rPr lang="en-US" dirty="0" smtClean="0">
                <a:solidFill>
                  <a:srgbClr val="008000"/>
                </a:solidFill>
              </a:rPr>
              <a:t> very close matches</a:t>
            </a:r>
            <a:r>
              <a:rPr lang="en-US" dirty="0" smtClean="0"/>
              <a:t>, must be </a:t>
            </a:r>
            <a:r>
              <a:rPr lang="en-US" dirty="0" smtClean="0">
                <a:solidFill>
                  <a:srgbClr val="008000"/>
                </a:solidFill>
              </a:rPr>
              <a:t>super fast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6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</a:t>
            </a:r>
            <a:r>
              <a:rPr lang="en-US" dirty="0" smtClean="0">
                <a:solidFill>
                  <a:srgbClr val="008000"/>
                </a:solidFill>
              </a:rPr>
              <a:t>multiple</a:t>
            </a:r>
            <a:r>
              <a:rPr lang="en-US" dirty="0" smtClean="0"/>
              <a:t> machine learning </a:t>
            </a:r>
            <a:r>
              <a:rPr lang="en-US" dirty="0" smtClean="0">
                <a:solidFill>
                  <a:srgbClr val="008000"/>
                </a:solidFill>
              </a:rPr>
              <a:t>models</a:t>
            </a:r>
            <a:r>
              <a:rPr lang="en-US" dirty="0" smtClean="0"/>
              <a:t> to learn patterns in the data</a:t>
            </a:r>
          </a:p>
          <a:p>
            <a:r>
              <a:rPr lang="en-US" dirty="0" smtClean="0"/>
              <a:t>These methods generally perform better than single ensemble learning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Index-based </a:t>
            </a:r>
            <a:r>
              <a:rPr lang="en-US" dirty="0"/>
              <a:t>s</a:t>
            </a:r>
            <a:r>
              <a:rPr lang="en-US" dirty="0" smtClean="0"/>
              <a:t>hort </a:t>
            </a: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m</a:t>
            </a:r>
            <a:r>
              <a:rPr lang="en-US" dirty="0" smtClean="0"/>
              <a:t>appers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537" b="5133"/>
          <a:stretch/>
        </p:blipFill>
        <p:spPr>
          <a:xfrm>
            <a:off x="1269240" y="1148880"/>
            <a:ext cx="6812275" cy="538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632" y="6520675"/>
            <a:ext cx="467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</a:t>
            </a:r>
            <a:r>
              <a:rPr lang="en-US" sz="1400" dirty="0" smtClean="0"/>
              <a:t>2009, </a:t>
            </a:r>
            <a:r>
              <a:rPr lang="en-US" sz="1400" dirty="0" smtClean="0"/>
              <a:t>Slide </a:t>
            </a:r>
            <a:r>
              <a:rPr lang="en-US" sz="1400" dirty="0" smtClean="0"/>
              <a:t>adapted from </a:t>
            </a:r>
            <a:r>
              <a:rPr lang="en-US" sz="1400" dirty="0" smtClean="0"/>
              <a:t>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91304" y="1413906"/>
            <a:ext cx="29532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Similar to BLAST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Map all genomic locations of all possible short sequences in a hash table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Check if read subsequences map to adjacent locations in the genome, allowing for up to 1 or 2 mismatches.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Very </a:t>
            </a:r>
            <a:r>
              <a:rPr lang="en-US" sz="2200" dirty="0" smtClean="0">
                <a:solidFill>
                  <a:srgbClr val="FF0000"/>
                </a:solidFill>
              </a:rPr>
              <a:t>memory intensive</a:t>
            </a:r>
            <a:r>
              <a:rPr lang="en-US" sz="2200" dirty="0" smtClean="0"/>
              <a:t>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07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515"/>
          <a:stretch/>
        </p:blipFill>
        <p:spPr>
          <a:xfrm>
            <a:off x="326654" y="927562"/>
            <a:ext cx="8826761" cy="5052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Alignment using Burrows-Wheeler Transform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287" y="5752170"/>
            <a:ext cx="886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Used in Bowtie, the current most widely used read </a:t>
            </a:r>
            <a:r>
              <a:rPr lang="en-US" sz="2400" dirty="0" smtClean="0"/>
              <a:t>aligner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Described </a:t>
            </a:r>
            <a:r>
              <a:rPr lang="en-US" sz="2400" dirty="0"/>
              <a:t>in </a:t>
            </a:r>
            <a:r>
              <a:rPr lang="en-US" sz="2400" dirty="0" err="1" smtClean="0"/>
              <a:t>Coursera</a:t>
            </a:r>
            <a:r>
              <a:rPr lang="en-US" sz="2400" dirty="0" smtClean="0"/>
              <a:t> course: Bioinformatics Algorithms </a:t>
            </a:r>
            <a:r>
              <a:rPr lang="en-US" sz="1400" dirty="0" smtClean="0"/>
              <a:t>(part 1, week 10)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12554" y="6550211"/>
            <a:ext cx="467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</a:t>
            </a:r>
            <a:r>
              <a:rPr lang="en-US" sz="1400" dirty="0" smtClean="0"/>
              <a:t>2009, </a:t>
            </a:r>
            <a:r>
              <a:rPr lang="en-US" sz="1400" dirty="0" smtClean="0"/>
              <a:t>Slide </a:t>
            </a:r>
            <a:r>
              <a:rPr lang="en-US" sz="1400" dirty="0" smtClean="0"/>
              <a:t>adapted from </a:t>
            </a:r>
            <a:r>
              <a:rPr lang="en-US" sz="1400" dirty="0" smtClean="0"/>
              <a:t>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135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mapping</a:t>
            </a:r>
          </a:p>
          <a:p>
            <a:r>
              <a:rPr lang="en-US" dirty="0" smtClean="0"/>
              <a:t>Unmapped reads due to sequencing errors</a:t>
            </a:r>
          </a:p>
          <a:p>
            <a:r>
              <a:rPr lang="en-US" dirty="0" smtClean="0"/>
              <a:t>VERY computationally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Remapping data from The Cancer Genome Atlas consortium would take</a:t>
            </a:r>
            <a:r>
              <a:rPr lang="en-US" dirty="0" smtClean="0">
                <a:solidFill>
                  <a:srgbClr val="FF0000"/>
                </a:solidFill>
              </a:rPr>
              <a:t> 6 CPU years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Current methods use heuristics, and are not 100% accurate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008000"/>
                </a:solidFill>
              </a:rPr>
              <a:t>open problems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4550" y="6597444"/>
            <a:ext cx="423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://twitter.com/markgerstein/status/396658032169742336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2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23990</TotalTime>
  <Words>2459</Words>
  <Application>Microsoft Macintosh PowerPoint</Application>
  <PresentationFormat>On-screen Show (4:3)</PresentationFormat>
  <Paragraphs>465</Paragraphs>
  <Slides>60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SIGNAL PROCESSING FOR NEXT-GEN SEQUENCING DATA</vt:lpstr>
      <vt:lpstr>The Power of Next-Gen Sequencing</vt:lpstr>
      <vt:lpstr>Next-Gen Sequencing as Signal Data</vt:lpstr>
      <vt:lpstr>Outline</vt:lpstr>
      <vt:lpstr>Read mapping</vt:lpstr>
      <vt:lpstr>Read mapping (sequence alignment)</vt:lpstr>
      <vt:lpstr>Index-based short read mappers</vt:lpstr>
      <vt:lpstr>Read Alignment using Burrows-Wheeler Transform</vt:lpstr>
      <vt:lpstr>Read mapping issues</vt:lpstr>
      <vt:lpstr>FINDing enriched regions: CHIP-seq data analysis</vt:lpstr>
      <vt:lpstr>CHIP-seq Intro</vt:lpstr>
      <vt:lpstr>CHIP-seq protocol</vt:lpstr>
      <vt:lpstr>CHIP-seq Data</vt:lpstr>
      <vt:lpstr>“Naïve” CHIP-seq analysis</vt:lpstr>
      <vt:lpstr>Is a Poisson background reasonable for CHIP-seq data?</vt:lpstr>
      <vt:lpstr>Is a Poisson background reasonable for CHIP-seq data?</vt:lpstr>
      <vt:lpstr>Determining protein binding sites by comparing CHIP-seq data with input</vt:lpstr>
      <vt:lpstr>Peakseq</vt:lpstr>
      <vt:lpstr>Candidate binding site identification</vt:lpstr>
      <vt:lpstr>Input normalization</vt:lpstr>
      <vt:lpstr>Input normalization</vt:lpstr>
      <vt:lpstr>Calling peaks vs. input</vt:lpstr>
      <vt:lpstr>Multiple Hypothesis Correction</vt:lpstr>
      <vt:lpstr>Multiple Hypothesis Correction</vt:lpstr>
      <vt:lpstr>Multiple Hypothesis Correction</vt:lpstr>
      <vt:lpstr>Is PeakSeq an optimal algorithm?</vt:lpstr>
      <vt:lpstr>PowerPoint Presentation</vt:lpstr>
      <vt:lpstr>CHIP-seq summary</vt:lpstr>
      <vt:lpstr>RNA-SEQ: GOING BEYond enrichment</vt:lpstr>
      <vt:lpstr>RNA-seq</vt:lpstr>
      <vt:lpstr>Background: RNA splicing</vt:lpstr>
      <vt:lpstr>Background: alternative splicing</vt:lpstr>
      <vt:lpstr>Simple quantification</vt:lpstr>
      <vt:lpstr>Isoform Quantification</vt:lpstr>
      <vt:lpstr>Isoform Quantification</vt:lpstr>
      <vt:lpstr>Isoform Quantification</vt:lpstr>
      <vt:lpstr>Expectation Maximization Algorithm</vt:lpstr>
      <vt:lpstr>PowerPoint Presentation</vt:lpstr>
      <vt:lpstr>PowerPoint Presentation</vt:lpstr>
      <vt:lpstr>PowerPoint Presentation</vt:lpstr>
      <vt:lpstr>Detecting new transcripts</vt:lpstr>
      <vt:lpstr>RNA-Seq conclusions</vt:lpstr>
      <vt:lpstr>Comparing Genome-wide signals</vt:lpstr>
      <vt:lpstr>RNA-seq Expression Correlation</vt:lpstr>
      <vt:lpstr>CHIP-seq signals of interacting proteins</vt:lpstr>
      <vt:lpstr>Signal aggregation</vt:lpstr>
      <vt:lpstr>Predicting gene expression with chip-seq data</vt:lpstr>
      <vt:lpstr>Relating gene expression with histone modification and TF binding signals</vt:lpstr>
      <vt:lpstr>Setting up the model</vt:lpstr>
      <vt:lpstr>Setting up the model</vt:lpstr>
      <vt:lpstr>Setting up the model</vt:lpstr>
      <vt:lpstr>His. mods around TSS &amp; TTS are clearly related to level of gene expression, in a position-dependent fashion</vt:lpstr>
      <vt:lpstr>Support vector machine to classify genes with high, medium and low expression</vt:lpstr>
      <vt:lpstr>PowerPoint Presentation</vt:lpstr>
      <vt:lpstr>Mouse ESC Models Illuminates Different Regions of Influence for TFs vs HMs</vt:lpstr>
      <vt:lpstr>TF and HM models are tissue specific</vt:lpstr>
      <vt:lpstr>Summary: relate TF/HM signals with expression </vt:lpstr>
      <vt:lpstr>Conclusions</vt:lpstr>
      <vt:lpstr>Predictor v2:  2-levels, now with TFs</vt:lpstr>
      <vt:lpstr>Ensemble machine learning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NEXT-GEN SEQUENCING DATA</dc:title>
  <dc:creator>Michael Rutenberg Schoenberg</dc:creator>
  <cp:lastModifiedBy>Michael Rutenberg Schoenberg</cp:lastModifiedBy>
  <cp:revision>23</cp:revision>
  <dcterms:created xsi:type="dcterms:W3CDTF">2013-11-26T00:26:10Z</dcterms:created>
  <dcterms:modified xsi:type="dcterms:W3CDTF">2014-02-12T18:26:28Z</dcterms:modified>
</cp:coreProperties>
</file>