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308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6" r:id="rId15"/>
    <p:sldId id="273" r:id="rId16"/>
    <p:sldId id="279" r:id="rId17"/>
    <p:sldId id="282" r:id="rId18"/>
    <p:sldId id="283" r:id="rId19"/>
    <p:sldId id="284" r:id="rId20"/>
    <p:sldId id="285" r:id="rId21"/>
    <p:sldId id="280" r:id="rId22"/>
    <p:sldId id="281" r:id="rId23"/>
    <p:sldId id="288" r:id="rId24"/>
    <p:sldId id="289" r:id="rId25"/>
    <p:sldId id="291" r:id="rId26"/>
    <p:sldId id="277" r:id="rId27"/>
    <p:sldId id="278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301" r:id="rId36"/>
    <p:sldId id="302" r:id="rId37"/>
    <p:sldId id="303" r:id="rId38"/>
    <p:sldId id="304" r:id="rId39"/>
    <p:sldId id="305" r:id="rId40"/>
    <p:sldId id="299" r:id="rId41"/>
    <p:sldId id="300" r:id="rId42"/>
    <p:sldId id="306" r:id="rId43"/>
    <p:sldId id="307" r:id="rId44"/>
    <p:sldId id="257" r:id="rId45"/>
    <p:sldId id="261" r:id="rId46"/>
    <p:sldId id="262" r:id="rId47"/>
    <p:sldId id="260" r:id="rId48"/>
    <p:sldId id="258" r:id="rId49"/>
    <p:sldId id="259" r:id="rId50"/>
    <p:sldId id="309" r:id="rId51"/>
    <p:sldId id="310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127" d="100"/>
          <a:sy n="127" d="100"/>
        </p:scale>
        <p:origin x="-2016" y="-104"/>
      </p:cViewPr>
      <p:guideLst>
        <p:guide orient="horz" pos="228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8916B-A4E0-0F46-B899-A32810B43B61}" type="datetimeFigureOut">
              <a:rPr lang="en-US" smtClean="0"/>
              <a:t>1/16/14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CCB32-0ACC-9745-9C0C-C8F2C979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5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B67150-58E1-2443-A599-80372790E2E7}" type="slidenum">
              <a:rPr lang="en-US" sz="1200">
                <a:latin typeface="Myriad Pro" charset="0"/>
              </a:rPr>
              <a:pPr eaLnBrk="1" hangingPunct="1"/>
              <a:t>1</a:t>
            </a:fld>
            <a:endParaRPr lang="en-US" sz="1200">
              <a:latin typeface="Myriad Pro" charset="0"/>
            </a:endParaRPr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Writers and erasers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6D247-12F7-344C-B154-3AD576987F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33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Quantify expression of known genes (counting)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Gene model level </a:t>
            </a:r>
            <a:r>
              <a:rPr lang="en-US">
                <a:latin typeface="Calibri" charset="0"/>
                <a:sym typeface="Wingdings" charset="0"/>
              </a:rPr>
              <a:t> composite of the whole gene vs constitutive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sym typeface="Wingdings" charset="0"/>
              </a:rPr>
              <a:t>Differences that we are seeing could be due to splicing  methods for isoform level expression values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sym typeface="Wingdings" charset="0"/>
              </a:rPr>
              <a:t>Transcriptome reconstruction  combination of Tophat,paired end tags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30FCB5-A31E-D243-8378-C9B4454EADFE}" type="slidenum">
              <a:rPr lang="en-US" sz="1200">
                <a:latin typeface="Calibri" charset="0"/>
              </a:rPr>
              <a:pPr eaLnBrk="1" hangingPunct="1"/>
              <a:t>33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DD41B4-396C-C043-8755-9FC202C0F93E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  <p:sp>
        <p:nvSpPr>
          <p:cNvPr id="17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A157F-52BB-8A45-AC89-7BCE2BEE61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4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</a:rPr>
              <a:t>Merge into general discussion of regulatory space - regulomics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1D5CAA-0ABF-4248-AC3E-E02D079C1BBE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A157F-52BB-8A45-AC89-7BCE2BEE61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4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Highlight the challenges for both ChIP and RNA-seq in both protocols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64ED4D-E234-8141-B70F-6A7D89EB506E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A157F-52BB-8A45-AC89-7BCE2BEE61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01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Combinations of marks/TF binding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A157F-52BB-8A45-AC89-7BCE2BEE61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0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F048F-954C-4461-A326-4C38D9D93CD6}" type="slidenum">
              <a:rPr lang="en-US"/>
              <a:pPr/>
              <a:t>17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9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7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2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5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1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7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A1EDA-FA51-B54F-9FEC-DF9D96B1520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8B42-735C-A84C-9881-B5FBD341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2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280084" y="171450"/>
            <a:ext cx="65838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Genomics II: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Applications of high-throughput sequencing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2921440" y="5581650"/>
            <a:ext cx="31899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charset="0"/>
              </a:rPr>
              <a:t>Jim Noonan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charset="0"/>
              </a:rPr>
              <a:t>Department of 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</a:rPr>
              <a:t>Genetics</a:t>
            </a:r>
            <a:endParaRPr lang="en-US" sz="24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371600"/>
            <a:ext cx="62611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36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912282" y="1538288"/>
            <a:ext cx="3556000" cy="2166937"/>
            <a:chOff x="3787987" y="1500083"/>
            <a:chExt cx="3555173" cy="2166937"/>
          </a:xfrm>
        </p:grpSpPr>
        <p:grpSp>
          <p:nvGrpSpPr>
            <p:cNvPr id="18438" name="Group 5"/>
            <p:cNvGrpSpPr>
              <a:grpSpLocks/>
            </p:cNvGrpSpPr>
            <p:nvPr/>
          </p:nvGrpSpPr>
          <p:grpSpPr bwMode="auto">
            <a:xfrm>
              <a:off x="5149395" y="1500083"/>
              <a:ext cx="2193765" cy="2166937"/>
              <a:chOff x="6257629" y="2413003"/>
              <a:chExt cx="2193640" cy="2166800"/>
            </a:xfrm>
          </p:grpSpPr>
          <p:pic>
            <p:nvPicPr>
              <p:cNvPr id="18440" name="Picture 6" descr="ctcf shot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8" r="16534" b="58476"/>
              <a:stretch>
                <a:fillRect/>
              </a:stretch>
            </p:blipFill>
            <p:spPr bwMode="auto">
              <a:xfrm>
                <a:off x="6326903" y="2413003"/>
                <a:ext cx="2124366" cy="1321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1" name="Picture 7" descr="ctcf shot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56" t="76888" r="23401"/>
              <a:stretch>
                <a:fillRect/>
              </a:stretch>
            </p:blipFill>
            <p:spPr bwMode="auto">
              <a:xfrm>
                <a:off x="6257629" y="3720056"/>
                <a:ext cx="2124367" cy="859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5" name="Straight Connector 14"/>
            <p:cNvCxnSpPr/>
            <p:nvPr/>
          </p:nvCxnSpPr>
          <p:spPr>
            <a:xfrm>
              <a:off x="3787987" y="2712933"/>
              <a:ext cx="1182413" cy="0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031"/>
          <p:cNvSpPr>
            <a:spLocks noChangeArrowheads="1"/>
          </p:cNvSpPr>
          <p:nvPr/>
        </p:nvSpPr>
        <p:spPr bwMode="auto">
          <a:xfrm>
            <a:off x="377825" y="4541838"/>
            <a:ext cx="8462548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err="1">
                <a:latin typeface="Calibri" charset="0"/>
                <a:cs typeface="Calibri" charset="0"/>
              </a:rPr>
              <a:t>ChIP-seq</a:t>
            </a:r>
            <a:r>
              <a:rPr lang="en-US" sz="2000" dirty="0">
                <a:latin typeface="Calibri" charset="0"/>
                <a:cs typeface="Calibri" charset="0"/>
              </a:rPr>
              <a:t> is an </a:t>
            </a:r>
            <a:r>
              <a:rPr lang="en-US" sz="2000" b="1" dirty="0">
                <a:latin typeface="Calibri" charset="0"/>
                <a:cs typeface="Calibri" charset="0"/>
              </a:rPr>
              <a:t>enrichment</a:t>
            </a:r>
            <a:r>
              <a:rPr lang="en-US" sz="2000" dirty="0">
                <a:latin typeface="Calibri" charset="0"/>
                <a:cs typeface="Calibri" charset="0"/>
              </a:rPr>
              <a:t> method</a:t>
            </a:r>
          </a:p>
          <a:p>
            <a:r>
              <a:rPr lang="en-US" sz="2000" dirty="0">
                <a:latin typeface="Calibri" charset="0"/>
                <a:cs typeface="Calibri" charset="0"/>
              </a:rPr>
              <a:t>Requires a statistical framework for determining the </a:t>
            </a:r>
            <a:r>
              <a:rPr lang="en-US" sz="2000" b="1" dirty="0">
                <a:latin typeface="Calibri" charset="0"/>
                <a:cs typeface="Calibri" charset="0"/>
              </a:rPr>
              <a:t>significance</a:t>
            </a:r>
            <a:r>
              <a:rPr lang="en-US" sz="2000" dirty="0">
                <a:latin typeface="Calibri" charset="0"/>
                <a:cs typeface="Calibri" charset="0"/>
              </a:rPr>
              <a:t> of enrichment</a:t>
            </a:r>
          </a:p>
        </p:txBody>
      </p:sp>
      <p:sp>
        <p:nvSpPr>
          <p:cNvPr id="20" name="Rectangle 1031"/>
          <p:cNvSpPr>
            <a:spLocks noChangeArrowheads="1"/>
          </p:cNvSpPr>
          <p:nvPr/>
        </p:nvSpPr>
        <p:spPr bwMode="auto">
          <a:xfrm>
            <a:off x="377825" y="5756275"/>
            <a:ext cx="8582397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err="1">
                <a:latin typeface="Calibri" charset="0"/>
                <a:cs typeface="Calibri" charset="0"/>
              </a:rPr>
              <a:t>ChIP-seq</a:t>
            </a:r>
            <a:r>
              <a:rPr lang="en-US" sz="2000" dirty="0">
                <a:latin typeface="Calibri" charset="0"/>
                <a:cs typeface="Calibri" charset="0"/>
              </a:rPr>
              <a:t> ‘peaks’ are regions of enriched read density relative to an </a:t>
            </a:r>
            <a:r>
              <a:rPr lang="en-US" sz="2000" b="1" dirty="0">
                <a:latin typeface="Calibri" charset="0"/>
                <a:cs typeface="Calibri" charset="0"/>
              </a:rPr>
              <a:t>input control</a:t>
            </a:r>
            <a:endParaRPr lang="en-US" sz="2000" dirty="0">
              <a:latin typeface="Calibri" charset="0"/>
              <a:cs typeface="Calibri" charset="0"/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latin typeface="Calibri" charset="0"/>
                <a:cs typeface="Calibri" charset="0"/>
              </a:rPr>
              <a:t>Input = </a:t>
            </a:r>
            <a:r>
              <a:rPr lang="en-US" sz="2000" dirty="0" err="1">
                <a:latin typeface="Calibri" charset="0"/>
                <a:cs typeface="Calibri" charset="0"/>
              </a:rPr>
              <a:t>sonicated</a:t>
            </a:r>
            <a:r>
              <a:rPr lang="en-US" sz="2000" dirty="0">
                <a:latin typeface="Calibri" charset="0"/>
                <a:cs typeface="Calibri" charset="0"/>
              </a:rPr>
              <a:t> chromatin collected prior to </a:t>
            </a:r>
            <a:r>
              <a:rPr lang="en-US" sz="2000" dirty="0" err="1">
                <a:latin typeface="Calibri" charset="0"/>
                <a:cs typeface="Calibri" charset="0"/>
              </a:rPr>
              <a:t>immunoprecipitation</a:t>
            </a:r>
            <a:endParaRPr lang="en-US" sz="2000" dirty="0">
              <a:latin typeface="Calibri" charset="0"/>
              <a:cs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5113" y="1339850"/>
            <a:ext cx="4282476" cy="2257425"/>
            <a:chOff x="265113" y="1339850"/>
            <a:chExt cx="4282476" cy="2257425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265113" y="1339850"/>
              <a:ext cx="2208212" cy="2257425"/>
              <a:chOff x="5547721" y="1346200"/>
              <a:chExt cx="2208443" cy="2256878"/>
            </a:xfrm>
          </p:grpSpPr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6480810" y="1346200"/>
                <a:ext cx="1275354" cy="927100"/>
                <a:chOff x="5895848" y="1346200"/>
                <a:chExt cx="1275354" cy="927100"/>
              </a:xfrm>
            </p:grpSpPr>
            <p:pic>
              <p:nvPicPr>
                <p:cNvPr id="22" name="Picture 2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489" t="9142" r="24071" b="70963"/>
                <a:stretch>
                  <a:fillRect/>
                </a:stretch>
              </p:blipFill>
              <p:spPr bwMode="auto">
                <a:xfrm>
                  <a:off x="5895848" y="1346200"/>
                  <a:ext cx="1140226" cy="927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3" name="Straight Connector 22"/>
                <p:cNvCxnSpPr/>
                <p:nvPr/>
              </p:nvCxnSpPr>
              <p:spPr>
                <a:xfrm>
                  <a:off x="5896307" y="2166739"/>
                  <a:ext cx="127489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34"/>
              <p:cNvGrpSpPr>
                <a:grpSpLocks/>
              </p:cNvGrpSpPr>
              <p:nvPr/>
            </p:nvGrpSpPr>
            <p:grpSpPr bwMode="auto">
              <a:xfrm>
                <a:off x="6480810" y="2995668"/>
                <a:ext cx="1275354" cy="607410"/>
                <a:chOff x="5895848" y="2894068"/>
                <a:chExt cx="1275354" cy="607410"/>
              </a:xfrm>
            </p:grpSpPr>
            <p:pic>
              <p:nvPicPr>
                <p:cNvPr id="19" name="Picture 2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665" t="54810" r="24091" b="32156"/>
                <a:stretch>
                  <a:fillRect/>
                </a:stretch>
              </p:blipFill>
              <p:spPr bwMode="auto">
                <a:xfrm>
                  <a:off x="6025330" y="2894068"/>
                  <a:ext cx="1033663" cy="6074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1" name="Straight Connector 20"/>
                <p:cNvCxnSpPr/>
                <p:nvPr/>
              </p:nvCxnSpPr>
              <p:spPr>
                <a:xfrm>
                  <a:off x="5896307" y="3245953"/>
                  <a:ext cx="127489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 Box 23"/>
              <p:cNvSpPr txBox="1">
                <a:spLocks noChangeArrowheads="1"/>
              </p:cNvSpPr>
              <p:nvPr/>
            </p:nvSpPr>
            <p:spPr bwMode="auto">
              <a:xfrm>
                <a:off x="5639806" y="1882645"/>
                <a:ext cx="700160" cy="430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200" dirty="0" err="1" smtClean="0">
                    <a:latin typeface="Calibri"/>
                    <a:cs typeface="Calibri"/>
                  </a:rPr>
                  <a:t>ChIP</a:t>
                </a:r>
                <a:endParaRPr lang="en-US" sz="22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/>
                  <a:cs typeface="Calibri"/>
                </a:endParaRPr>
              </a:p>
            </p:txBody>
          </p:sp>
          <p:sp>
            <p:nvSpPr>
              <p:cNvPr id="17" name="Text Box 23"/>
              <p:cNvSpPr txBox="1">
                <a:spLocks noChangeArrowheads="1"/>
              </p:cNvSpPr>
              <p:nvPr/>
            </p:nvSpPr>
            <p:spPr bwMode="auto">
              <a:xfrm>
                <a:off x="5547721" y="3061872"/>
                <a:ext cx="795420" cy="4316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200" dirty="0">
                    <a:latin typeface="Calibri"/>
                    <a:cs typeface="Calibri"/>
                  </a:rPr>
                  <a:t>I</a:t>
                </a:r>
                <a:r>
                  <a:rPr lang="en-US" sz="2200" dirty="0" smtClean="0">
                    <a:latin typeface="Calibri"/>
                    <a:cs typeface="Calibri"/>
                  </a:rPr>
                  <a:t>nput</a:t>
                </a:r>
                <a:endParaRPr lang="en-US" sz="22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/>
                  <a:cs typeface="Calibri"/>
                </a:endParaRPr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1270000" y="2284413"/>
              <a:ext cx="1090613" cy="515937"/>
              <a:chOff x="6552716" y="2291481"/>
              <a:chExt cx="1091239" cy="51494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811628" y="2291481"/>
                <a:ext cx="602007" cy="141016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6552716" y="2405562"/>
                <a:ext cx="1091239" cy="4008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000" dirty="0" smtClean="0">
                    <a:latin typeface="Calibri"/>
                    <a:cs typeface="Calibri"/>
                  </a:rPr>
                  <a:t>Peak call</a:t>
                </a:r>
                <a:endParaRPr lang="en-US" sz="2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/>
                  <a:cs typeface="Calibri"/>
                </a:endParaRPr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2568368" y="2160588"/>
              <a:ext cx="1979221" cy="1181100"/>
              <a:chOff x="7922125" y="2153252"/>
              <a:chExt cx="1979543" cy="1181100"/>
            </a:xfrm>
          </p:grpSpPr>
          <p:sp>
            <p:nvSpPr>
              <p:cNvPr id="28" name="Text Box 23"/>
              <p:cNvSpPr txBox="1">
                <a:spLocks noChangeArrowheads="1"/>
              </p:cNvSpPr>
              <p:nvPr/>
            </p:nvSpPr>
            <p:spPr bwMode="auto">
              <a:xfrm>
                <a:off x="8220625" y="2413314"/>
                <a:ext cx="1681043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600" dirty="0" smtClean="0">
                    <a:latin typeface="Calibri"/>
                    <a:cs typeface="Calibri"/>
                  </a:rPr>
                  <a:t>Enrichment </a:t>
                </a:r>
              </a:p>
              <a:p>
                <a:pPr>
                  <a:defRPr/>
                </a:pPr>
                <a:r>
                  <a:rPr lang="en-US" sz="1600" dirty="0" smtClean="0">
                    <a:latin typeface="Calibri"/>
                    <a:cs typeface="Calibri"/>
                  </a:rPr>
                  <a:t>relative to control</a:t>
                </a:r>
                <a:endParaRPr lang="en-US" sz="16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/>
                  <a:cs typeface="Calibri"/>
                </a:endParaRPr>
              </a:p>
            </p:txBody>
          </p:sp>
          <p:sp>
            <p:nvSpPr>
              <p:cNvPr id="29" name="Right Bracket 28"/>
              <p:cNvSpPr/>
              <p:nvPr/>
            </p:nvSpPr>
            <p:spPr>
              <a:xfrm>
                <a:off x="7922125" y="2153252"/>
                <a:ext cx="260392" cy="1181100"/>
              </a:xfrm>
              <a:prstGeom prst="righ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2479468" y="177800"/>
            <a:ext cx="41795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Calling peaks in </a:t>
            </a:r>
            <a:r>
              <a:rPr lang="en-US" sz="2600" dirty="0" err="1" smtClean="0">
                <a:latin typeface="Calibri"/>
                <a:cs typeface="Calibri"/>
              </a:rPr>
              <a:t>ChIP-seq</a:t>
            </a:r>
            <a:r>
              <a:rPr lang="en-US" sz="2600" dirty="0" smtClean="0">
                <a:latin typeface="Calibri"/>
                <a:cs typeface="Calibri"/>
              </a:rPr>
              <a:t> data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45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438"/>
            <a:ext cx="91440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031"/>
          <p:cNvSpPr>
            <a:spLocks noChangeArrowheads="1"/>
          </p:cNvSpPr>
          <p:nvPr/>
        </p:nvSpPr>
        <p:spPr bwMode="auto">
          <a:xfrm>
            <a:off x="174625" y="6399213"/>
            <a:ext cx="483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cs typeface="Calibri" charset="0"/>
              </a:rPr>
              <a:t>Wilbanks and Facciotti PLoS ONE 5:e11471 (2010)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1313" y="561975"/>
            <a:ext cx="2079625" cy="823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1310047" y="177800"/>
            <a:ext cx="65184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There are many </a:t>
            </a:r>
            <a:r>
              <a:rPr lang="en-US" sz="2600" dirty="0" err="1" smtClean="0">
                <a:latin typeface="Calibri"/>
                <a:cs typeface="Calibri"/>
              </a:rPr>
              <a:t>ChIP-seq</a:t>
            </a:r>
            <a:r>
              <a:rPr lang="en-US" sz="2600" dirty="0" smtClean="0">
                <a:latin typeface="Calibri"/>
                <a:cs typeface="Calibri"/>
              </a:rPr>
              <a:t> peak callers available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90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2"/>
          <a:stretch/>
        </p:blipFill>
        <p:spPr bwMode="auto">
          <a:xfrm>
            <a:off x="172582" y="1244600"/>
            <a:ext cx="4386134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8" b="54"/>
          <a:stretch/>
        </p:blipFill>
        <p:spPr bwMode="auto">
          <a:xfrm>
            <a:off x="4749800" y="1244599"/>
            <a:ext cx="4197707" cy="210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15538" y="6581001"/>
            <a:ext cx="2671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Park (2009) Nat Rev Genet 10:669 </a:t>
            </a:r>
            <a:endParaRPr lang="en-US" sz="1200" dirty="0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182437" y="177800"/>
            <a:ext cx="47736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Generating </a:t>
            </a:r>
            <a:r>
              <a:rPr lang="en-US" sz="2600" dirty="0" err="1" smtClean="0">
                <a:latin typeface="Calibri"/>
                <a:cs typeface="Calibri"/>
              </a:rPr>
              <a:t>ChIP-seq</a:t>
            </a:r>
            <a:r>
              <a:rPr lang="en-US" sz="2600" dirty="0" smtClean="0">
                <a:latin typeface="Calibri"/>
                <a:cs typeface="Calibri"/>
              </a:rPr>
              <a:t> peak profiles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7000" y="3710057"/>
            <a:ext cx="205697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Artifacts:</a:t>
            </a:r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Repeats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PCR duplicates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507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298521" y="177800"/>
            <a:ext cx="65669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Quantitative analysis of </a:t>
            </a:r>
            <a:r>
              <a:rPr lang="en-US" sz="2600" dirty="0" err="1" smtClean="0">
                <a:latin typeface="Calibri"/>
                <a:cs typeface="Calibri"/>
              </a:rPr>
              <a:t>ChIP-seq</a:t>
            </a:r>
            <a:r>
              <a:rPr lang="en-US" sz="2600" dirty="0" smtClean="0">
                <a:latin typeface="Calibri"/>
                <a:cs typeface="Calibri"/>
              </a:rPr>
              <a:t> signal profiles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01150" y="1396999"/>
            <a:ext cx="935632" cy="4637503"/>
            <a:chOff x="2067750" y="1346199"/>
            <a:chExt cx="935632" cy="463750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3" t="4768" r="70267" b="52514"/>
            <a:stretch/>
          </p:blipFill>
          <p:spPr bwMode="auto">
            <a:xfrm>
              <a:off x="2093150" y="1460499"/>
              <a:ext cx="894699" cy="4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067750" y="1346199"/>
              <a:ext cx="935632" cy="185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2" name="Group 33"/>
          <p:cNvGrpSpPr>
            <a:grpSpLocks/>
          </p:cNvGrpSpPr>
          <p:nvPr/>
        </p:nvGrpSpPr>
        <p:grpSpPr bwMode="auto">
          <a:xfrm>
            <a:off x="313690" y="2676300"/>
            <a:ext cx="1275221" cy="927325"/>
            <a:chOff x="5895848" y="1346200"/>
            <a:chExt cx="1275354" cy="927100"/>
          </a:xfrm>
        </p:grpSpPr>
        <p:pic>
          <p:nvPicPr>
            <p:cNvPr id="28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9" t="9142" r="24071" b="70963"/>
            <a:stretch>
              <a:fillRect/>
            </a:stretch>
          </p:blipFill>
          <p:spPr bwMode="auto">
            <a:xfrm>
              <a:off x="5895848" y="1346200"/>
              <a:ext cx="1140226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5896307" y="2166739"/>
              <a:ext cx="1274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52249" y="3657599"/>
            <a:ext cx="118547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err="1" smtClean="0">
                <a:latin typeface="Calibri"/>
                <a:cs typeface="Calibri"/>
              </a:rPr>
              <a:t>ChIP-seq</a:t>
            </a:r>
            <a:r>
              <a:rPr lang="en-US" sz="2200" dirty="0" smtClean="0">
                <a:latin typeface="Calibri"/>
                <a:cs typeface="Calibri"/>
              </a:rPr>
              <a:t> </a:t>
            </a:r>
          </a:p>
          <a:p>
            <a:pPr algn="ctr">
              <a:defRPr/>
            </a:pPr>
            <a:r>
              <a:rPr lang="en-US" sz="2200" dirty="0" smtClean="0">
                <a:latin typeface="Calibri"/>
                <a:cs typeface="Calibri"/>
              </a:rPr>
              <a:t>signal</a:t>
            </a:r>
            <a:endParaRPr lang="en-US" sz="22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 rot="16200000">
            <a:off x="678892" y="3647538"/>
            <a:ext cx="33920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smtClean="0">
                <a:latin typeface="Calibri"/>
                <a:cs typeface="Calibri"/>
              </a:rPr>
              <a:t>Signal at 20,000 bound sites</a:t>
            </a:r>
            <a:endParaRPr lang="en-US" sz="22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2693313" y="1168400"/>
            <a:ext cx="75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err="1" smtClean="0">
                <a:latin typeface="Calibri"/>
                <a:cs typeface="Calibri"/>
              </a:rPr>
              <a:t>HeLa</a:t>
            </a:r>
            <a:endParaRPr lang="en-US" sz="22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332415" y="927555"/>
            <a:ext cx="1020802" cy="5627930"/>
            <a:chOff x="6332415" y="927555"/>
            <a:chExt cx="1020802" cy="5627930"/>
          </a:xfrm>
        </p:grpSpPr>
        <p:grpSp>
          <p:nvGrpSpPr>
            <p:cNvPr id="45" name="Group 44"/>
            <p:cNvGrpSpPr/>
            <p:nvPr/>
          </p:nvGrpSpPr>
          <p:grpSpPr>
            <a:xfrm>
              <a:off x="6352653" y="1015999"/>
              <a:ext cx="978408" cy="5539486"/>
              <a:chOff x="6887060" y="1015999"/>
              <a:chExt cx="978408" cy="5539486"/>
            </a:xfrm>
          </p:grpSpPr>
          <p:pic>
            <p:nvPicPr>
              <p:cNvPr id="33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3" t="4677" r="69957" b="4722"/>
              <a:stretch/>
            </p:blipFill>
            <p:spPr bwMode="auto">
              <a:xfrm>
                <a:off x="6887060" y="1168400"/>
                <a:ext cx="493776" cy="5294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32" t="4676" r="26534" b="4722"/>
              <a:stretch/>
            </p:blipFill>
            <p:spPr bwMode="auto">
              <a:xfrm>
                <a:off x="7380836" y="1168400"/>
                <a:ext cx="484632" cy="5294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6906450" y="1015999"/>
                <a:ext cx="935632" cy="185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887060" y="6370066"/>
                <a:ext cx="961032" cy="185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6" name="Text Box 23"/>
            <p:cNvSpPr txBox="1">
              <a:spLocks noChangeArrowheads="1"/>
            </p:cNvSpPr>
            <p:nvPr/>
          </p:nvSpPr>
          <p:spPr bwMode="auto">
            <a:xfrm>
              <a:off x="6332415" y="927555"/>
              <a:ext cx="5528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400" b="1" dirty="0" err="1" smtClean="0">
                  <a:latin typeface="Calibri"/>
                  <a:cs typeface="Calibri"/>
                </a:rPr>
                <a:t>HeLa</a:t>
              </a:r>
              <a:endPara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endParaRPr>
            </a:p>
          </p:txBody>
        </p:sp>
        <p:sp>
          <p:nvSpPr>
            <p:cNvPr id="47" name="Text Box 23"/>
            <p:cNvSpPr txBox="1">
              <a:spLocks noChangeArrowheads="1"/>
            </p:cNvSpPr>
            <p:nvPr/>
          </p:nvSpPr>
          <p:spPr bwMode="auto">
            <a:xfrm>
              <a:off x="6796654" y="927555"/>
              <a:ext cx="5565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400" b="1" dirty="0" smtClean="0">
                  <a:latin typeface="Calibri"/>
                  <a:cs typeface="Calibri"/>
                </a:rPr>
                <a:t>K562</a:t>
              </a:r>
              <a:endPara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68836" y="1235331"/>
            <a:ext cx="1963579" cy="2368293"/>
            <a:chOff x="4368836" y="1235331"/>
            <a:chExt cx="1963579" cy="2368293"/>
          </a:xfrm>
        </p:grpSpPr>
        <p:sp>
          <p:nvSpPr>
            <p:cNvPr id="48" name="Left Bracket 47"/>
            <p:cNvSpPr/>
            <p:nvPr/>
          </p:nvSpPr>
          <p:spPr>
            <a:xfrm>
              <a:off x="6027615" y="1235331"/>
              <a:ext cx="304800" cy="2368293"/>
            </a:xfrm>
            <a:prstGeom prst="leftBracke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68836" y="2000934"/>
              <a:ext cx="16460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Sites strongly </a:t>
              </a:r>
            </a:p>
            <a:p>
              <a:pPr algn="ctr"/>
              <a:r>
                <a:rPr lang="en-US" dirty="0" smtClean="0"/>
                <a:t>marked in </a:t>
              </a:r>
              <a:r>
                <a:rPr lang="en-US" dirty="0" err="1" smtClean="0"/>
                <a:t>HeLa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399215" y="4427040"/>
            <a:ext cx="1390364" cy="1943026"/>
            <a:chOff x="7399215" y="4427040"/>
            <a:chExt cx="1390364" cy="1943026"/>
          </a:xfrm>
        </p:grpSpPr>
        <p:sp>
          <p:nvSpPr>
            <p:cNvPr id="49" name="Left Bracket 48"/>
            <p:cNvSpPr/>
            <p:nvPr/>
          </p:nvSpPr>
          <p:spPr>
            <a:xfrm flipH="1" flipV="1">
              <a:off x="7399215" y="4427040"/>
              <a:ext cx="304800" cy="1943026"/>
            </a:xfrm>
            <a:prstGeom prst="leftBracke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847720" y="4927007"/>
              <a:ext cx="94185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Sites </a:t>
              </a:r>
            </a:p>
            <a:p>
              <a:pPr algn="ctr"/>
              <a:r>
                <a:rPr lang="en-US" dirty="0" smtClean="0"/>
                <a:t>strongly </a:t>
              </a:r>
            </a:p>
            <a:p>
              <a:pPr algn="ctr"/>
              <a:r>
                <a:rPr lang="en-US" dirty="0"/>
                <a:t>m</a:t>
              </a:r>
              <a:r>
                <a:rPr lang="en-US" dirty="0" smtClean="0"/>
                <a:t>arked </a:t>
              </a:r>
            </a:p>
            <a:p>
              <a:pPr algn="ctr"/>
              <a:r>
                <a:rPr lang="en-US" dirty="0" smtClean="0"/>
                <a:t>in K562</a:t>
              </a:r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035982" y="3629024"/>
            <a:ext cx="1182688" cy="404814"/>
            <a:chOff x="4035982" y="3629024"/>
            <a:chExt cx="1182688" cy="404814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4035982" y="4033838"/>
              <a:ext cx="1182688" cy="0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061382" y="3629024"/>
              <a:ext cx="1127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Clustering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401704" y="2734269"/>
            <a:ext cx="1720390" cy="1580872"/>
            <a:chOff x="7401704" y="2734269"/>
            <a:chExt cx="1720390" cy="1580872"/>
          </a:xfrm>
        </p:grpSpPr>
        <p:sp>
          <p:nvSpPr>
            <p:cNvPr id="54" name="TextBox 53"/>
            <p:cNvSpPr txBox="1"/>
            <p:nvPr/>
          </p:nvSpPr>
          <p:spPr>
            <a:xfrm>
              <a:off x="7411545" y="2734269"/>
              <a:ext cx="171054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Sites </a:t>
              </a:r>
            </a:p>
            <a:p>
              <a:pPr algn="ctr"/>
              <a:r>
                <a:rPr lang="en-US" dirty="0"/>
                <a:t>s</a:t>
              </a:r>
              <a:r>
                <a:rPr lang="en-US" dirty="0" smtClean="0"/>
                <a:t>trongly marked </a:t>
              </a:r>
            </a:p>
            <a:p>
              <a:pPr algn="ctr"/>
              <a:r>
                <a:rPr lang="en-US" dirty="0" smtClean="0"/>
                <a:t>in both</a:t>
              </a:r>
              <a:endParaRPr lang="en-US" dirty="0"/>
            </a:p>
          </p:txBody>
        </p:sp>
        <p:sp>
          <p:nvSpPr>
            <p:cNvPr id="55" name="Left Bracket 54"/>
            <p:cNvSpPr/>
            <p:nvPr/>
          </p:nvSpPr>
          <p:spPr>
            <a:xfrm flipH="1" flipV="1">
              <a:off x="7401704" y="3657599"/>
              <a:ext cx="296105" cy="657542"/>
            </a:xfrm>
            <a:prstGeom prst="leftBracke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691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3209" y="1085036"/>
            <a:ext cx="1028723" cy="5627930"/>
            <a:chOff x="6335309" y="927555"/>
            <a:chExt cx="1028723" cy="5627930"/>
          </a:xfrm>
        </p:grpSpPr>
        <p:grpSp>
          <p:nvGrpSpPr>
            <p:cNvPr id="5" name="Group 4"/>
            <p:cNvGrpSpPr/>
            <p:nvPr/>
          </p:nvGrpSpPr>
          <p:grpSpPr>
            <a:xfrm>
              <a:off x="6352653" y="1015999"/>
              <a:ext cx="978408" cy="5539486"/>
              <a:chOff x="6887060" y="1015999"/>
              <a:chExt cx="978408" cy="5539486"/>
            </a:xfrm>
          </p:grpSpPr>
          <p:pic>
            <p:nvPicPr>
              <p:cNvPr id="8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3" t="4677" r="69957" b="4722"/>
              <a:stretch/>
            </p:blipFill>
            <p:spPr bwMode="auto">
              <a:xfrm>
                <a:off x="6887060" y="1168400"/>
                <a:ext cx="493776" cy="5294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32" t="4676" r="26534" b="4722"/>
              <a:stretch/>
            </p:blipFill>
            <p:spPr bwMode="auto">
              <a:xfrm>
                <a:off x="7380836" y="1168400"/>
                <a:ext cx="484632" cy="5294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906450" y="1015999"/>
                <a:ext cx="935632" cy="185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887060" y="6370066"/>
                <a:ext cx="961032" cy="185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Text Box 23"/>
            <p:cNvSpPr txBox="1">
              <a:spLocks noChangeArrowheads="1"/>
            </p:cNvSpPr>
            <p:nvPr/>
          </p:nvSpPr>
          <p:spPr bwMode="auto">
            <a:xfrm>
              <a:off x="6335309" y="927555"/>
              <a:ext cx="5470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400" b="1" dirty="0" smtClean="0">
                  <a:latin typeface="Calibri"/>
                  <a:cs typeface="Calibri"/>
                </a:rPr>
                <a:t>Limb</a:t>
              </a:r>
              <a:endPara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endParaRPr>
            </a:p>
          </p:txBody>
        </p:sp>
        <p:sp>
          <p:nvSpPr>
            <p:cNvPr id="7" name="Text Box 23"/>
            <p:cNvSpPr txBox="1">
              <a:spLocks noChangeArrowheads="1"/>
            </p:cNvSpPr>
            <p:nvPr/>
          </p:nvSpPr>
          <p:spPr bwMode="auto">
            <a:xfrm>
              <a:off x="6785841" y="927555"/>
              <a:ext cx="57819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400" b="1" dirty="0" smtClean="0">
                  <a:latin typeface="Calibri"/>
                  <a:cs typeface="Calibri"/>
                </a:rPr>
                <a:t>Brain</a:t>
              </a:r>
              <a:endPara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517" y="4542052"/>
            <a:ext cx="4548933" cy="1838931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781300" y="1304487"/>
            <a:ext cx="5733254" cy="1193948"/>
            <a:chOff x="388684" y="1283521"/>
            <a:chExt cx="7132757" cy="1485392"/>
          </a:xfrm>
        </p:grpSpPr>
        <p:sp>
          <p:nvSpPr>
            <p:cNvPr id="16" name="Rectangle 15"/>
            <p:cNvSpPr/>
            <p:nvPr/>
          </p:nvSpPr>
          <p:spPr>
            <a:xfrm>
              <a:off x="388684" y="1473200"/>
              <a:ext cx="4628006" cy="416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t="159" b="50763"/>
            <a:stretch/>
          </p:blipFill>
          <p:spPr>
            <a:xfrm>
              <a:off x="388684" y="1283521"/>
              <a:ext cx="7132757" cy="139903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376554" y="1562608"/>
              <a:ext cx="4628006" cy="416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8714" y="2352353"/>
              <a:ext cx="4628006" cy="416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3594" y="1354328"/>
              <a:ext cx="325120" cy="416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7114" y="1781048"/>
              <a:ext cx="325120" cy="223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37636" t="20210" r="18170" b="69312"/>
            <a:stretch/>
          </p:blipFill>
          <p:spPr>
            <a:xfrm>
              <a:off x="1323276" y="1384809"/>
              <a:ext cx="4871846" cy="566928"/>
            </a:xfrm>
            <a:prstGeom prst="rect">
              <a:avLst/>
            </a:prstGeom>
          </p:spPr>
        </p:pic>
      </p:grp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96201" y="177800"/>
            <a:ext cx="83716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Discovering regulatory functions specific to a biological state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5" name="Left Bracket 24"/>
          <p:cNvSpPr/>
          <p:nvPr/>
        </p:nvSpPr>
        <p:spPr>
          <a:xfrm>
            <a:off x="729827" y="1430912"/>
            <a:ext cx="197273" cy="2353687"/>
          </a:xfrm>
          <a:prstGeom prst="leftBracke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405093" y="2176502"/>
            <a:ext cx="110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Function?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13853" y="2691368"/>
            <a:ext cx="5827236" cy="1090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 smtClean="0"/>
              <a:t>Assign enhancers to genes based on proximity (not ideal)</a:t>
            </a:r>
          </a:p>
          <a:p>
            <a:pPr>
              <a:spcAft>
                <a:spcPts val="400"/>
              </a:spcAft>
            </a:pPr>
            <a:r>
              <a:rPr lang="en-US" dirty="0"/>
              <a:t>GREAT: </a:t>
            </a:r>
            <a:r>
              <a:rPr lang="en-US" dirty="0" err="1" smtClean="0"/>
              <a:t>bejerano.stanford.edu</a:t>
            </a:r>
            <a:r>
              <a:rPr lang="en-US" dirty="0"/>
              <a:t>/great</a:t>
            </a:r>
            <a:r>
              <a:rPr lang="en-US" dirty="0" smtClean="0"/>
              <a:t>/</a:t>
            </a:r>
          </a:p>
          <a:p>
            <a:r>
              <a:rPr lang="en-US" dirty="0" smtClean="0"/>
              <a:t>Gene ontology annotation assigned to regulatory sequences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9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121471" y="3772559"/>
            <a:ext cx="598573" cy="530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200000">
            <a:off x="8429689" y="4037064"/>
            <a:ext cx="316893" cy="13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6097" r="1160" b="50439"/>
          <a:stretch/>
        </p:blipFill>
        <p:spPr bwMode="auto">
          <a:xfrm>
            <a:off x="1314249" y="1814094"/>
            <a:ext cx="7114556" cy="14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 rot="16200000">
            <a:off x="4369185" y="229740"/>
            <a:ext cx="656145" cy="4006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9479" t="2270" r="86782" b="73519"/>
          <a:stretch/>
        </p:blipFill>
        <p:spPr>
          <a:xfrm>
            <a:off x="2449576" y="1448117"/>
            <a:ext cx="384048" cy="1024128"/>
          </a:xfrm>
          <a:prstGeom prst="rect">
            <a:avLst/>
          </a:prstGeom>
        </p:spPr>
      </p:pic>
      <p:sp>
        <p:nvSpPr>
          <p:cNvPr id="26" name="Arc 25"/>
          <p:cNvSpPr/>
          <p:nvPr/>
        </p:nvSpPr>
        <p:spPr>
          <a:xfrm>
            <a:off x="2711704" y="2060765"/>
            <a:ext cx="3988885" cy="822960"/>
          </a:xfrm>
          <a:prstGeom prst="arc">
            <a:avLst>
              <a:gd name="adj1" fmla="val 10947578"/>
              <a:gd name="adj2" fmla="val 21457878"/>
            </a:avLst>
          </a:prstGeom>
          <a:ln>
            <a:solidFill>
              <a:srgbClr val="008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589296" y="3156402"/>
            <a:ext cx="2122847" cy="2589989"/>
            <a:chOff x="1589296" y="3156402"/>
            <a:chExt cx="2122847" cy="25899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52641" t="9041" r="23921" b="71067"/>
            <a:stretch/>
          </p:blipFill>
          <p:spPr>
            <a:xfrm>
              <a:off x="2082397" y="4225298"/>
              <a:ext cx="1058587" cy="88735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89296" y="5100060"/>
              <a:ext cx="21228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Calibri"/>
                  <a:cs typeface="Calibri"/>
                </a:rPr>
                <a:t>Enhancer-associated</a:t>
              </a:r>
            </a:p>
            <a:p>
              <a:pPr algn="ctr"/>
              <a:r>
                <a:rPr lang="en-US" dirty="0">
                  <a:latin typeface="Calibri"/>
                  <a:cs typeface="Calibri"/>
                </a:rPr>
                <a:t>h</a:t>
              </a:r>
              <a:r>
                <a:rPr lang="en-US" dirty="0" smtClean="0">
                  <a:latin typeface="Calibri"/>
                  <a:cs typeface="Calibri"/>
                </a:rPr>
                <a:t>istone modification</a:t>
              </a:r>
              <a:endParaRPr lang="en-US" dirty="0">
                <a:latin typeface="Calibri"/>
                <a:cs typeface="Calibri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637800" y="3156402"/>
              <a:ext cx="0" cy="945698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44861" y="177800"/>
            <a:ext cx="847437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Single TF binding events may not indicate regulatory function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393583" y="1618297"/>
            <a:ext cx="1028907" cy="2115846"/>
            <a:chOff x="1393583" y="1618297"/>
            <a:chExt cx="1028907" cy="21158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2420" t="6739" r="90277" b="73372"/>
            <a:stretch/>
          </p:blipFill>
          <p:spPr>
            <a:xfrm>
              <a:off x="1589296" y="1618297"/>
              <a:ext cx="749808" cy="841248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 rot="19200000" flipH="1" flipV="1">
              <a:off x="1393583" y="3152326"/>
              <a:ext cx="1028907" cy="581817"/>
              <a:chOff x="5412267" y="3660218"/>
              <a:chExt cx="950976" cy="52161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8079" t="36508" r="87488" b="38418"/>
              <a:stretch/>
            </p:blipFill>
            <p:spPr>
              <a:xfrm rot="16200000">
                <a:off x="5677443" y="3496028"/>
                <a:ext cx="420624" cy="950976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497004" y="3660218"/>
                <a:ext cx="451192" cy="1894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" name="Arc 28"/>
          <p:cNvSpPr/>
          <p:nvPr/>
        </p:nvSpPr>
        <p:spPr>
          <a:xfrm>
            <a:off x="2711705" y="2060765"/>
            <a:ext cx="3988885" cy="822960"/>
          </a:xfrm>
          <a:prstGeom prst="arc">
            <a:avLst>
              <a:gd name="adj1" fmla="val 10947578"/>
              <a:gd name="adj2" fmla="val 21457878"/>
            </a:avLst>
          </a:prstGeom>
          <a:ln>
            <a:solidFill>
              <a:srgbClr val="00800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362472" y="3705967"/>
            <a:ext cx="46474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Many TFs are present at high concentrations</a:t>
            </a:r>
          </a:p>
          <a:p>
            <a:r>
              <a:rPr lang="en-US" dirty="0" smtClean="0"/>
              <a:t>	in the nucleus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TF motifs are abundant in the genome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Single TF binding events may be incidental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8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6097" r="1160" b="50439"/>
          <a:stretch/>
        </p:blipFill>
        <p:spPr bwMode="auto">
          <a:xfrm>
            <a:off x="1314249" y="1814094"/>
            <a:ext cx="7114556" cy="14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6626" y="1410017"/>
            <a:ext cx="6921956" cy="1107111"/>
            <a:chOff x="156626" y="1410017"/>
            <a:chExt cx="6921956" cy="1107111"/>
          </a:xfrm>
        </p:grpSpPr>
        <p:sp>
          <p:nvSpPr>
            <p:cNvPr id="12" name="Rectangle 11"/>
            <p:cNvSpPr/>
            <p:nvPr/>
          </p:nvSpPr>
          <p:spPr>
            <a:xfrm>
              <a:off x="156626" y="1410017"/>
              <a:ext cx="15156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Calibri"/>
                  <a:cs typeface="Calibri"/>
                </a:rPr>
                <a:t>1. TF binding</a:t>
              </a:r>
              <a:endParaRPr lang="en-US" sz="2000" dirty="0">
                <a:latin typeface="Calibri"/>
                <a:cs typeface="Calibri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 rot="16200000">
              <a:off x="6273220" y="1711766"/>
              <a:ext cx="1028907" cy="581817"/>
              <a:chOff x="5412267" y="3660218"/>
              <a:chExt cx="950976" cy="52161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8079" t="36508" r="87488" b="38418"/>
              <a:stretch/>
            </p:blipFill>
            <p:spPr>
              <a:xfrm rot="16200000">
                <a:off x="5677443" y="3496028"/>
                <a:ext cx="420624" cy="950976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497004" y="3660218"/>
                <a:ext cx="451192" cy="1894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9479" t="2270" r="86782" b="73519"/>
            <a:stretch/>
          </p:blipFill>
          <p:spPr>
            <a:xfrm>
              <a:off x="2335276" y="1448117"/>
              <a:ext cx="384048" cy="1024128"/>
            </a:xfrm>
            <a:prstGeom prst="rect">
              <a:avLst/>
            </a:prstGeom>
          </p:spPr>
        </p:pic>
      </p:grp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1443486" y="120147"/>
            <a:ext cx="62729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Biochemical indicators of regulatory function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6626" y="3108040"/>
            <a:ext cx="14983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. Histone</a:t>
            </a:r>
          </a:p>
          <a:p>
            <a:r>
              <a:rPr lang="en-US" sz="2000" dirty="0" smtClean="0">
                <a:latin typeface="Calibri"/>
                <a:cs typeface="Calibri"/>
              </a:rPr>
              <a:t>modification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108040"/>
            <a:ext cx="1218905" cy="8590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713" y="3108040"/>
            <a:ext cx="1218905" cy="859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7700" y="335291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H3K27ac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17518" y="335291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H3K4me3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6626" y="4289140"/>
            <a:ext cx="7045121" cy="1015663"/>
            <a:chOff x="156626" y="4289140"/>
            <a:chExt cx="7045121" cy="1015663"/>
          </a:xfrm>
        </p:grpSpPr>
        <p:sp>
          <p:nvSpPr>
            <p:cNvPr id="38" name="Rectangle 37"/>
            <p:cNvSpPr/>
            <p:nvPr/>
          </p:nvSpPr>
          <p:spPr>
            <a:xfrm>
              <a:off x="156626" y="4289140"/>
              <a:ext cx="15389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Calibri"/>
                  <a:cs typeface="Calibri"/>
                </a:rPr>
                <a:t>3. Chromatin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modifiers &amp;</a:t>
              </a:r>
            </a:p>
            <a:p>
              <a:r>
                <a:rPr lang="en-US" sz="2000" dirty="0" err="1" smtClean="0">
                  <a:latin typeface="Calibri"/>
                  <a:cs typeface="Calibri"/>
                </a:rPr>
                <a:t>coactivators</a:t>
              </a:r>
              <a:endParaRPr lang="en-US" sz="2000" dirty="0">
                <a:latin typeface="Calibri"/>
                <a:cs typeface="Calibri"/>
              </a:endParaRPr>
            </a:p>
          </p:txBody>
        </p:sp>
        <p:sp>
          <p:nvSpPr>
            <p:cNvPr id="39" name="Connector 38"/>
            <p:cNvSpPr/>
            <p:nvPr/>
          </p:nvSpPr>
          <p:spPr>
            <a:xfrm>
              <a:off x="2153920" y="4533403"/>
              <a:ext cx="822960" cy="422560"/>
            </a:xfrm>
            <a:prstGeom prst="flowChartConnector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24503" y="4560017"/>
              <a:ext cx="65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p300</a:t>
              </a:r>
              <a:endParaRPr lang="en-US" dirty="0"/>
            </a:p>
          </p:txBody>
        </p:sp>
        <p:sp>
          <p:nvSpPr>
            <p:cNvPr id="40" name="Connector 39"/>
            <p:cNvSpPr/>
            <p:nvPr/>
          </p:nvSpPr>
          <p:spPr>
            <a:xfrm>
              <a:off x="6378787" y="4533403"/>
              <a:ext cx="822960" cy="422560"/>
            </a:xfrm>
            <a:prstGeom prst="flowChartConnector">
              <a:avLst/>
            </a:prstGeom>
            <a:solidFill>
              <a:srgbClr val="008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97110" y="4560017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MLL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6626" y="5524054"/>
            <a:ext cx="7052328" cy="1178658"/>
            <a:chOff x="156626" y="5524054"/>
            <a:chExt cx="7052328" cy="1178658"/>
          </a:xfrm>
        </p:grpSpPr>
        <p:sp>
          <p:nvSpPr>
            <p:cNvPr id="42" name="Rectangle 41"/>
            <p:cNvSpPr/>
            <p:nvPr/>
          </p:nvSpPr>
          <p:spPr>
            <a:xfrm>
              <a:off x="156626" y="5759440"/>
              <a:ext cx="174559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4</a:t>
              </a:r>
              <a:r>
                <a:rPr lang="en-US" sz="2000" dirty="0" smtClean="0">
                  <a:latin typeface="Calibri"/>
                  <a:cs typeface="Calibri"/>
                </a:rPr>
                <a:t>. DNA looping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factors</a:t>
              </a:r>
              <a:endParaRPr lang="en-US" sz="2000" dirty="0">
                <a:latin typeface="Calibri"/>
                <a:cs typeface="Calibri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l="34029" t="6115" r="33331" b="18151"/>
            <a:stretch/>
          </p:blipFill>
          <p:spPr>
            <a:xfrm>
              <a:off x="2097428" y="5524054"/>
              <a:ext cx="860201" cy="11786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/>
            <a:srcRect l="34029" t="6115" r="33331" b="18151"/>
            <a:stretch/>
          </p:blipFill>
          <p:spPr>
            <a:xfrm>
              <a:off x="6348753" y="5524054"/>
              <a:ext cx="860201" cy="11786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76880" y="6017164"/>
              <a:ext cx="904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cohesin</a:t>
              </a:r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20448" y="3017520"/>
            <a:ext cx="8883851" cy="1135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5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93689" y="644527"/>
            <a:ext cx="5727700" cy="5580063"/>
            <a:chOff x="185" y="406"/>
            <a:chExt cx="3608" cy="3515"/>
          </a:xfrm>
        </p:grpSpPr>
        <p:sp>
          <p:nvSpPr>
            <p:cNvPr id="149509" name="Rectangle 5"/>
            <p:cNvSpPr>
              <a:spLocks noChangeArrowheads="1"/>
            </p:cNvSpPr>
            <p:nvPr/>
          </p:nvSpPr>
          <p:spPr bwMode="auto">
            <a:xfrm>
              <a:off x="1029" y="406"/>
              <a:ext cx="749" cy="337"/>
            </a:xfrm>
            <a:prstGeom prst="rect">
              <a:avLst/>
            </a:prstGeom>
            <a:solidFill>
              <a:srgbClr val="FFFDC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85" y="416"/>
              <a:ext cx="3608" cy="3505"/>
              <a:chOff x="392" y="163"/>
              <a:chExt cx="4320" cy="3629"/>
            </a:xfrm>
          </p:grpSpPr>
          <p:pic>
            <p:nvPicPr>
              <p:cNvPr id="149511" name="Picture 7" descr="chromatin struc0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8000"/>
              </a:blip>
              <a:srcRect/>
              <a:stretch>
                <a:fillRect/>
              </a:stretch>
            </p:blipFill>
            <p:spPr bwMode="auto">
              <a:xfrm>
                <a:off x="392" y="163"/>
                <a:ext cx="4320" cy="3629"/>
              </a:xfrm>
              <a:prstGeom prst="rect">
                <a:avLst/>
              </a:prstGeom>
              <a:solidFill>
                <a:srgbClr val="DFBB7B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816" y="2064"/>
                <a:ext cx="1020" cy="808"/>
                <a:chOff x="2816" y="2064"/>
                <a:chExt cx="1020" cy="808"/>
              </a:xfrm>
            </p:grpSpPr>
            <p:sp>
              <p:nvSpPr>
                <p:cNvPr id="149513" name="Oval 9"/>
                <p:cNvSpPr>
                  <a:spLocks noChangeArrowheads="1"/>
                </p:cNvSpPr>
                <p:nvPr/>
              </p:nvSpPr>
              <p:spPr bwMode="auto">
                <a:xfrm>
                  <a:off x="2832" y="2448"/>
                  <a:ext cx="288" cy="144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14" name="Oval 10"/>
                <p:cNvSpPr>
                  <a:spLocks noChangeArrowheads="1"/>
                </p:cNvSpPr>
                <p:nvPr/>
              </p:nvSpPr>
              <p:spPr bwMode="auto">
                <a:xfrm>
                  <a:off x="2880" y="2536"/>
                  <a:ext cx="288" cy="144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15" name="Oval 11"/>
                <p:cNvSpPr>
                  <a:spLocks noChangeArrowheads="1"/>
                </p:cNvSpPr>
                <p:nvPr/>
              </p:nvSpPr>
              <p:spPr bwMode="auto">
                <a:xfrm>
                  <a:off x="3472" y="2728"/>
                  <a:ext cx="288" cy="144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16" name="Oval 12"/>
                <p:cNvSpPr>
                  <a:spLocks noChangeArrowheads="1"/>
                </p:cNvSpPr>
                <p:nvPr/>
              </p:nvSpPr>
              <p:spPr bwMode="auto">
                <a:xfrm rot="-770862">
                  <a:off x="3569" y="2454"/>
                  <a:ext cx="267" cy="218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17" name="Oval 13"/>
                <p:cNvSpPr>
                  <a:spLocks noChangeArrowheads="1"/>
                </p:cNvSpPr>
                <p:nvPr/>
              </p:nvSpPr>
              <p:spPr bwMode="auto">
                <a:xfrm rot="-770862">
                  <a:off x="3540" y="2430"/>
                  <a:ext cx="123" cy="128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18" name="Oval 14"/>
                <p:cNvSpPr>
                  <a:spLocks noChangeArrowheads="1"/>
                </p:cNvSpPr>
                <p:nvPr/>
              </p:nvSpPr>
              <p:spPr bwMode="auto">
                <a:xfrm>
                  <a:off x="2816" y="2064"/>
                  <a:ext cx="368" cy="168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19" name="Oval 15"/>
                <p:cNvSpPr>
                  <a:spLocks noChangeArrowheads="1"/>
                </p:cNvSpPr>
                <p:nvPr/>
              </p:nvSpPr>
              <p:spPr bwMode="auto">
                <a:xfrm rot="2351596">
                  <a:off x="2996" y="2135"/>
                  <a:ext cx="373" cy="250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20" name="Oval 16"/>
                <p:cNvSpPr>
                  <a:spLocks noChangeArrowheads="1"/>
                </p:cNvSpPr>
                <p:nvPr/>
              </p:nvSpPr>
              <p:spPr bwMode="auto">
                <a:xfrm rot="2882105">
                  <a:off x="3140" y="2293"/>
                  <a:ext cx="296" cy="236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21" name="Oval 17"/>
                <p:cNvSpPr>
                  <a:spLocks noChangeArrowheads="1"/>
                </p:cNvSpPr>
                <p:nvPr/>
              </p:nvSpPr>
              <p:spPr bwMode="auto">
                <a:xfrm rot="2882105">
                  <a:off x="3286" y="2578"/>
                  <a:ext cx="105" cy="102"/>
                </a:xfrm>
                <a:prstGeom prst="ellipse">
                  <a:avLst/>
                </a:prstGeom>
                <a:solidFill>
                  <a:srgbClr val="DFBB7B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9522" name="Rectangle 18"/>
            <p:cNvSpPr>
              <a:spLocks noChangeArrowheads="1"/>
            </p:cNvSpPr>
            <p:nvPr/>
          </p:nvSpPr>
          <p:spPr bwMode="auto">
            <a:xfrm>
              <a:off x="2786" y="957"/>
              <a:ext cx="546" cy="245"/>
            </a:xfrm>
            <a:prstGeom prst="rect">
              <a:avLst/>
            </a:prstGeom>
            <a:solidFill>
              <a:srgbClr val="F5FBC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3" name="Oval 19"/>
            <p:cNvSpPr>
              <a:spLocks noChangeArrowheads="1"/>
            </p:cNvSpPr>
            <p:nvPr/>
          </p:nvSpPr>
          <p:spPr bwMode="auto">
            <a:xfrm>
              <a:off x="2496" y="2117"/>
              <a:ext cx="287" cy="324"/>
            </a:xfrm>
            <a:prstGeom prst="ellipse">
              <a:avLst/>
            </a:prstGeom>
            <a:noFill/>
            <a:ln w="38100">
              <a:solidFill>
                <a:srgbClr val="FF060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4" name="Rectangle 20"/>
            <p:cNvSpPr>
              <a:spLocks noChangeArrowheads="1"/>
            </p:cNvSpPr>
            <p:nvPr/>
          </p:nvSpPr>
          <p:spPr bwMode="auto">
            <a:xfrm>
              <a:off x="1651" y="3164"/>
              <a:ext cx="532" cy="337"/>
            </a:xfrm>
            <a:prstGeom prst="rect">
              <a:avLst/>
            </a:prstGeom>
            <a:solidFill>
              <a:srgbClr val="FFFDC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6" name="Rectangle 22"/>
            <p:cNvSpPr>
              <a:spLocks noChangeArrowheads="1"/>
            </p:cNvSpPr>
            <p:nvPr/>
          </p:nvSpPr>
          <p:spPr bwMode="auto">
            <a:xfrm>
              <a:off x="1943" y="2054"/>
              <a:ext cx="534" cy="377"/>
            </a:xfrm>
            <a:prstGeom prst="rect">
              <a:avLst/>
            </a:prstGeom>
            <a:solidFill>
              <a:srgbClr val="FFFDC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7" name="Rectangle 23"/>
            <p:cNvSpPr>
              <a:spLocks noChangeArrowheads="1"/>
            </p:cNvSpPr>
            <p:nvPr/>
          </p:nvSpPr>
          <p:spPr bwMode="auto">
            <a:xfrm>
              <a:off x="1691" y="2054"/>
              <a:ext cx="469" cy="337"/>
            </a:xfrm>
            <a:prstGeom prst="rect">
              <a:avLst/>
            </a:prstGeom>
            <a:solidFill>
              <a:srgbClr val="FDFFC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8" name="Text Box 24"/>
            <p:cNvSpPr txBox="1">
              <a:spLocks noChangeArrowheads="1"/>
            </p:cNvSpPr>
            <p:nvPr/>
          </p:nvSpPr>
          <p:spPr bwMode="auto">
            <a:xfrm>
              <a:off x="2332" y="1008"/>
              <a:ext cx="1154" cy="310"/>
            </a:xfrm>
            <a:prstGeom prst="rect">
              <a:avLst/>
            </a:prstGeom>
            <a:solidFill>
              <a:srgbClr val="FDFFC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600">
                  <a:solidFill>
                    <a:schemeClr val="hlink"/>
                  </a:solidFill>
                </a:rPr>
                <a:t>nucleosome</a:t>
              </a:r>
              <a:endParaRPr lang="en-US" sz="2000" b="0">
                <a:solidFill>
                  <a:schemeClr val="hlink"/>
                </a:solidFill>
              </a:endParaRPr>
            </a:p>
          </p:txBody>
        </p:sp>
        <p:sp>
          <p:nvSpPr>
            <p:cNvPr id="149529" name="Rectangle 25"/>
            <p:cNvSpPr>
              <a:spLocks noChangeArrowheads="1"/>
            </p:cNvSpPr>
            <p:nvPr/>
          </p:nvSpPr>
          <p:spPr bwMode="auto">
            <a:xfrm>
              <a:off x="2902" y="2390"/>
              <a:ext cx="749" cy="255"/>
            </a:xfrm>
            <a:prstGeom prst="rect">
              <a:avLst/>
            </a:prstGeom>
            <a:solidFill>
              <a:srgbClr val="FFFDC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30" name="Rectangle 26"/>
            <p:cNvSpPr>
              <a:spLocks noChangeArrowheads="1"/>
            </p:cNvSpPr>
            <p:nvPr/>
          </p:nvSpPr>
          <p:spPr bwMode="auto">
            <a:xfrm>
              <a:off x="2816" y="2888"/>
              <a:ext cx="749" cy="408"/>
            </a:xfrm>
            <a:prstGeom prst="rect">
              <a:avLst/>
            </a:prstGeom>
            <a:solidFill>
              <a:srgbClr val="FFFDC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35" name="Rectangle 31"/>
            <p:cNvSpPr>
              <a:spLocks noChangeArrowheads="1"/>
            </p:cNvSpPr>
            <p:nvPr/>
          </p:nvSpPr>
          <p:spPr bwMode="auto">
            <a:xfrm>
              <a:off x="1327" y="3301"/>
              <a:ext cx="534" cy="377"/>
            </a:xfrm>
            <a:prstGeom prst="rect">
              <a:avLst/>
            </a:prstGeom>
            <a:solidFill>
              <a:srgbClr val="FFFDC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37" name="Line 33"/>
            <p:cNvSpPr>
              <a:spLocks noChangeShapeType="1"/>
            </p:cNvSpPr>
            <p:nvPr/>
          </p:nvSpPr>
          <p:spPr bwMode="auto">
            <a:xfrm flipH="1">
              <a:off x="2720" y="1816"/>
              <a:ext cx="531" cy="322"/>
            </a:xfrm>
            <a:prstGeom prst="line">
              <a:avLst/>
            </a:prstGeom>
            <a:noFill/>
            <a:ln w="28575">
              <a:solidFill>
                <a:srgbClr val="FF090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38" name="Line 34"/>
            <p:cNvSpPr>
              <a:spLocks noChangeShapeType="1"/>
            </p:cNvSpPr>
            <p:nvPr/>
          </p:nvSpPr>
          <p:spPr bwMode="auto">
            <a:xfrm>
              <a:off x="2567" y="2422"/>
              <a:ext cx="662" cy="1441"/>
            </a:xfrm>
            <a:prstGeom prst="line">
              <a:avLst/>
            </a:prstGeom>
            <a:noFill/>
            <a:ln w="38100">
              <a:solidFill>
                <a:srgbClr val="FF090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5311776" y="2055813"/>
            <a:ext cx="3883025" cy="4578350"/>
            <a:chOff x="1280" y="671"/>
            <a:chExt cx="2446" cy="2884"/>
          </a:xfrm>
        </p:grpSpPr>
        <p:sp>
          <p:nvSpPr>
            <p:cNvPr id="149540" name="Line 36"/>
            <p:cNvSpPr>
              <a:spLocks noChangeShapeType="1"/>
            </p:cNvSpPr>
            <p:nvPr/>
          </p:nvSpPr>
          <p:spPr bwMode="auto">
            <a:xfrm>
              <a:off x="3168" y="1296"/>
              <a:ext cx="126" cy="0"/>
            </a:xfrm>
            <a:prstGeom prst="line">
              <a:avLst/>
            </a:prstGeom>
            <a:noFill/>
            <a:ln w="38100">
              <a:solidFill>
                <a:srgbClr val="FFF7FB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8"/>
            <p:cNvGrpSpPr>
              <a:grpSpLocks/>
            </p:cNvGrpSpPr>
            <p:nvPr/>
          </p:nvGrpSpPr>
          <p:grpSpPr bwMode="auto">
            <a:xfrm>
              <a:off x="1280" y="671"/>
              <a:ext cx="2446" cy="2884"/>
              <a:chOff x="1280" y="671"/>
              <a:chExt cx="2446" cy="2884"/>
            </a:xfrm>
          </p:grpSpPr>
          <p:grpSp>
            <p:nvGrpSpPr>
              <p:cNvPr id="7" name="Group 47"/>
              <p:cNvGrpSpPr>
                <a:grpSpLocks/>
              </p:cNvGrpSpPr>
              <p:nvPr/>
            </p:nvGrpSpPr>
            <p:grpSpPr bwMode="auto">
              <a:xfrm>
                <a:off x="1280" y="671"/>
                <a:ext cx="2446" cy="2884"/>
                <a:chOff x="3238" y="1304"/>
                <a:chExt cx="2446" cy="2884"/>
              </a:xfrm>
            </p:grpSpPr>
            <p:pic>
              <p:nvPicPr>
                <p:cNvPr id="149532" name="Picture 28" descr="Nuc structure-name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867" r="455"/>
                <a:stretch>
                  <a:fillRect/>
                </a:stretch>
              </p:blipFill>
              <p:spPr bwMode="auto">
                <a:xfrm>
                  <a:off x="3244" y="1821"/>
                  <a:ext cx="2312" cy="2097"/>
                </a:xfrm>
                <a:prstGeom prst="rect">
                  <a:avLst/>
                </a:prstGeom>
                <a:noFill/>
                <a:ln w="38100">
                  <a:solidFill>
                    <a:srgbClr val="FF090F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49541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625" y="1304"/>
                  <a:ext cx="281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en-US" sz="1800"/>
                    <a:t>H3</a:t>
                  </a:r>
                </a:p>
              </p:txBody>
            </p:sp>
            <p:sp>
              <p:nvSpPr>
                <p:cNvPr id="149542" name="Rectangle 38"/>
                <p:cNvSpPr>
                  <a:spLocks noChangeArrowheads="1"/>
                </p:cNvSpPr>
                <p:nvPr/>
              </p:nvSpPr>
              <p:spPr bwMode="auto">
                <a:xfrm>
                  <a:off x="4917" y="1355"/>
                  <a:ext cx="236" cy="138"/>
                </a:xfrm>
                <a:prstGeom prst="rect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4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25" y="1534"/>
                  <a:ext cx="281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en-US" sz="1800"/>
                    <a:t>H4</a:t>
                  </a:r>
                </a:p>
              </p:txBody>
            </p:sp>
            <p:sp>
              <p:nvSpPr>
                <p:cNvPr id="149544" name="Rectangle 40"/>
                <p:cNvSpPr>
                  <a:spLocks noChangeArrowheads="1"/>
                </p:cNvSpPr>
                <p:nvPr/>
              </p:nvSpPr>
              <p:spPr bwMode="auto">
                <a:xfrm>
                  <a:off x="4917" y="1585"/>
                  <a:ext cx="236" cy="138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45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917" y="1311"/>
                  <a:ext cx="365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en-US" sz="1800"/>
                    <a:t>H2A</a:t>
                  </a:r>
                </a:p>
              </p:txBody>
            </p:sp>
            <p:sp>
              <p:nvSpPr>
                <p:cNvPr id="149546" name="Rectangle 42"/>
                <p:cNvSpPr>
                  <a:spLocks noChangeArrowheads="1"/>
                </p:cNvSpPr>
                <p:nvPr/>
              </p:nvSpPr>
              <p:spPr bwMode="auto">
                <a:xfrm>
                  <a:off x="4280" y="1363"/>
                  <a:ext cx="236" cy="138"/>
                </a:xfrm>
                <a:prstGeom prst="rect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4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918" y="1534"/>
                  <a:ext cx="36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en-US" sz="1800"/>
                    <a:t>H2B</a:t>
                  </a:r>
                </a:p>
              </p:txBody>
            </p:sp>
            <p:sp>
              <p:nvSpPr>
                <p:cNvPr id="149548" name="Rectangle 44"/>
                <p:cNvSpPr>
                  <a:spLocks noChangeArrowheads="1"/>
                </p:cNvSpPr>
                <p:nvPr/>
              </p:nvSpPr>
              <p:spPr bwMode="auto">
                <a:xfrm>
                  <a:off x="4280" y="1585"/>
                  <a:ext cx="236" cy="138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55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238" y="4033"/>
                  <a:ext cx="2446" cy="155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US" sz="1200" b="0" dirty="0"/>
                    <a:t>Luger, Richmond &amp; colleagues 1997</a:t>
                  </a:r>
                </a:p>
              </p:txBody>
            </p:sp>
          </p:grpSp>
          <p:sp>
            <p:nvSpPr>
              <p:cNvPr id="149539" name="Text Box 35"/>
              <p:cNvSpPr txBox="1">
                <a:spLocks noChangeArrowheads="1"/>
              </p:cNvSpPr>
              <p:nvPr/>
            </p:nvSpPr>
            <p:spPr bwMode="auto">
              <a:xfrm>
                <a:off x="2592" y="1200"/>
                <a:ext cx="541" cy="22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000" b="0">
                    <a:solidFill>
                      <a:srgbClr val="FFF7FB"/>
                    </a:solidFill>
                  </a:rPr>
                  <a:t>H3 tail</a:t>
                </a:r>
                <a:endParaRPr lang="en-US" sz="3000">
                  <a:solidFill>
                    <a:srgbClr val="FF0214"/>
                  </a:solidFill>
                </a:endParaRPr>
              </a:p>
            </p:txBody>
          </p:sp>
        </p:grpSp>
      </p:grpSp>
      <p:sp>
        <p:nvSpPr>
          <p:cNvPr id="42" name="TextBox 10"/>
          <p:cNvSpPr txBox="1">
            <a:spLocks noChangeArrowheads="1"/>
          </p:cNvSpPr>
          <p:nvPr/>
        </p:nvSpPr>
        <p:spPr bwMode="auto">
          <a:xfrm>
            <a:off x="3112159" y="69347"/>
            <a:ext cx="29355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Chromatin structure</a:t>
            </a:r>
            <a:endParaRPr lang="en-US" sz="26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93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13" y="843014"/>
            <a:ext cx="4953000" cy="6013399"/>
          </a:xfrm>
          <a:prstGeom prst="rect">
            <a:avLst/>
          </a:prstGeom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3112159" y="69347"/>
            <a:ext cx="29355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Chromatin structure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19391"/>
            <a:ext cx="186851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/>
              <a:t>Zhou </a:t>
            </a:r>
            <a:r>
              <a:rPr lang="en-US" sz="1200" i="1" dirty="0" smtClean="0"/>
              <a:t>et </a:t>
            </a:r>
            <a:r>
              <a:rPr lang="en-US" sz="1200" i="1" dirty="0"/>
              <a:t>al</a:t>
            </a:r>
            <a:r>
              <a:rPr lang="en-US" sz="1200" dirty="0"/>
              <a:t>. </a:t>
            </a:r>
            <a:r>
              <a:rPr lang="en-US" sz="1200" i="1" dirty="0" smtClean="0"/>
              <a:t>Nat Rev Genet</a:t>
            </a:r>
            <a:r>
              <a:rPr lang="en-US" sz="12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12:7 (2011)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954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69253" y="1574800"/>
            <a:ext cx="8834069" cy="3708400"/>
            <a:chOff x="169253" y="1574800"/>
            <a:chExt cx="8834069" cy="3708400"/>
          </a:xfrm>
        </p:grpSpPr>
        <p:grpSp>
          <p:nvGrpSpPr>
            <p:cNvPr id="28" name="Group 27"/>
            <p:cNvGrpSpPr/>
            <p:nvPr/>
          </p:nvGrpSpPr>
          <p:grpSpPr>
            <a:xfrm>
              <a:off x="169253" y="1574800"/>
              <a:ext cx="8834069" cy="3708400"/>
              <a:chOff x="169253" y="1574800"/>
              <a:chExt cx="8834069" cy="37084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9253" y="1778000"/>
                <a:ext cx="8834069" cy="3257928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6248400" y="2585720"/>
                <a:ext cx="1397000" cy="767080"/>
                <a:chOff x="6248400" y="2585720"/>
                <a:chExt cx="1397000" cy="767080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7213600" y="2585720"/>
                  <a:ext cx="431800" cy="627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6248400" y="2725420"/>
                  <a:ext cx="1079500" cy="627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1333500" y="1633220"/>
                <a:ext cx="28067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08400" y="1849120"/>
                <a:ext cx="3302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35100" y="4655820"/>
                <a:ext cx="20320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21200" y="3182620"/>
                <a:ext cx="23368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842000" y="33223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994400" y="34112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791200" y="32969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889500" y="2946400"/>
                <a:ext cx="673100" cy="292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705100" y="4343400"/>
                <a:ext cx="863600" cy="48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299200" y="1651000"/>
                <a:ext cx="863600" cy="48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15200" y="1574800"/>
                <a:ext cx="1117600" cy="33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610100" y="1841500"/>
                <a:ext cx="1117600" cy="33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368800" y="2006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673600" y="19177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562600" y="1905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50100" y="17399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88200" y="1778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810500" y="16637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645400" y="16764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861300" y="1879600"/>
                <a:ext cx="266700" cy="10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 flipV="1">
              <a:off x="4191000" y="3619500"/>
              <a:ext cx="342900" cy="26670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175000" y="4305300"/>
              <a:ext cx="508000" cy="7620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/>
          <p:cNvCxnSpPr/>
          <p:nvPr/>
        </p:nvCxnSpPr>
        <p:spPr>
          <a:xfrm flipH="1">
            <a:off x="5389880" y="1536700"/>
            <a:ext cx="160020" cy="563880"/>
          </a:xfrm>
          <a:prstGeom prst="line">
            <a:avLst/>
          </a:prstGeom>
          <a:ln w="317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698500" y="5080000"/>
            <a:ext cx="3615168" cy="1182132"/>
            <a:chOff x="736600" y="5092700"/>
            <a:chExt cx="3615168" cy="1182132"/>
          </a:xfrm>
        </p:grpSpPr>
        <p:sp>
          <p:nvSpPr>
            <p:cNvPr id="53" name="TextBox 52"/>
            <p:cNvSpPr txBox="1"/>
            <p:nvPr/>
          </p:nvSpPr>
          <p:spPr>
            <a:xfrm>
              <a:off x="889000" y="5092700"/>
              <a:ext cx="31045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H3        K27            ac</a:t>
              </a:r>
              <a:endParaRPr lang="en-US" sz="2800" b="1" dirty="0"/>
            </a:p>
          </p:txBody>
        </p:sp>
        <p:sp>
          <p:nvSpPr>
            <p:cNvPr id="54" name="Left Brace 53"/>
            <p:cNvSpPr/>
            <p:nvPr/>
          </p:nvSpPr>
          <p:spPr>
            <a:xfrm rot="16200000">
              <a:off x="1032510" y="5515610"/>
              <a:ext cx="292100" cy="43688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Left Brace 54"/>
            <p:cNvSpPr/>
            <p:nvPr/>
          </p:nvSpPr>
          <p:spPr>
            <a:xfrm rot="16200000">
              <a:off x="2150110" y="5452110"/>
              <a:ext cx="266700" cy="53848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Left Brace 55"/>
            <p:cNvSpPr/>
            <p:nvPr/>
          </p:nvSpPr>
          <p:spPr>
            <a:xfrm rot="16200000">
              <a:off x="3572510" y="5452111"/>
              <a:ext cx="266700" cy="53848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6600" y="5905500"/>
              <a:ext cx="906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Histone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44902" y="5905500"/>
              <a:ext cx="925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Residue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71800" y="5905500"/>
              <a:ext cx="137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Modification</a:t>
              </a:r>
            </a:p>
          </p:txBody>
        </p:sp>
      </p:grpSp>
      <p:sp>
        <p:nvSpPr>
          <p:cNvPr id="60" name="TextBox 10"/>
          <p:cNvSpPr txBox="1">
            <a:spLocks noChangeArrowheads="1"/>
          </p:cNvSpPr>
          <p:nvPr/>
        </p:nvSpPr>
        <p:spPr bwMode="auto">
          <a:xfrm>
            <a:off x="2112783" y="120147"/>
            <a:ext cx="49343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Covalent modifications on histones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77338" y="6581001"/>
            <a:ext cx="3557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Bannister and </a:t>
            </a:r>
            <a:r>
              <a:rPr lang="en-US" sz="1200" dirty="0" err="1" smtClean="0"/>
              <a:t>Kouzarides</a:t>
            </a:r>
            <a:r>
              <a:rPr lang="en-US" sz="1200" dirty="0"/>
              <a:t> </a:t>
            </a:r>
            <a:r>
              <a:rPr lang="en-US" sz="1200" dirty="0" smtClean="0"/>
              <a:t>(2011) Cell Res 21:381 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819900" y="2959100"/>
            <a:ext cx="2185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 = methylation</a:t>
            </a:r>
          </a:p>
          <a:p>
            <a:r>
              <a:rPr lang="en-US" dirty="0" smtClean="0"/>
              <a:t>ac = acetylation</a:t>
            </a:r>
          </a:p>
          <a:p>
            <a:r>
              <a:rPr lang="en-US" dirty="0" err="1" smtClean="0"/>
              <a:t>ph</a:t>
            </a:r>
            <a:r>
              <a:rPr lang="en-US" dirty="0" smtClean="0"/>
              <a:t> = phosphorylation</a:t>
            </a:r>
          </a:p>
          <a:p>
            <a:r>
              <a:rPr lang="en-US" dirty="0" err="1" smtClean="0"/>
              <a:t>ub</a:t>
            </a:r>
            <a:r>
              <a:rPr lang="en-US" dirty="0" smtClean="0"/>
              <a:t> = </a:t>
            </a:r>
            <a:r>
              <a:rPr lang="en-US" dirty="0" err="1" smtClean="0"/>
              <a:t>ubiquitination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8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28"/>
          <p:cNvSpPr>
            <a:spLocks noChangeArrowheads="1"/>
          </p:cNvSpPr>
          <p:nvPr/>
        </p:nvSpPr>
        <p:spPr bwMode="auto">
          <a:xfrm>
            <a:off x="3980650" y="76200"/>
            <a:ext cx="118640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>
                <a:latin typeface="Calibri" charset="0"/>
                <a:cs typeface="Calibri" charset="0"/>
              </a:rPr>
              <a:t>Outline</a:t>
            </a:r>
          </a:p>
        </p:txBody>
      </p:sp>
      <p:sp>
        <p:nvSpPr>
          <p:cNvPr id="16389" name="Rectangle 1029"/>
          <p:cNvSpPr>
            <a:spLocks noChangeArrowheads="1"/>
          </p:cNvSpPr>
          <p:nvPr/>
        </p:nvSpPr>
        <p:spPr bwMode="auto">
          <a:xfrm>
            <a:off x="327647" y="3662517"/>
            <a:ext cx="5406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charset="0"/>
                <a:cs typeface="Calibri" charset="0"/>
              </a:rPr>
              <a:t>Genetic basis of common human diseases</a:t>
            </a:r>
            <a:endParaRPr lang="en-US" sz="2400" dirty="0">
              <a:latin typeface="Calibri" charset="0"/>
              <a:cs typeface="Calibri" charset="0"/>
            </a:endParaRPr>
          </a:p>
        </p:txBody>
      </p:sp>
      <p:sp>
        <p:nvSpPr>
          <p:cNvPr id="16390" name="Rectangle 1030"/>
          <p:cNvSpPr>
            <a:spLocks noChangeArrowheads="1"/>
          </p:cNvSpPr>
          <p:nvPr/>
        </p:nvSpPr>
        <p:spPr bwMode="auto">
          <a:xfrm>
            <a:off x="877084" y="4306863"/>
            <a:ext cx="5532284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  <a:buFontTx/>
              <a:buChar char="•"/>
            </a:pPr>
            <a:r>
              <a:rPr lang="en-US" sz="2000" dirty="0" smtClean="0">
                <a:latin typeface="Calibri" charset="0"/>
                <a:cs typeface="Calibri" charset="0"/>
              </a:rPr>
              <a:t>Variant </a:t>
            </a:r>
            <a:r>
              <a:rPr lang="en-US" sz="2000" dirty="0">
                <a:latin typeface="Calibri" charset="0"/>
                <a:cs typeface="Calibri" charset="0"/>
              </a:rPr>
              <a:t>discovery and interpretation</a:t>
            </a:r>
          </a:p>
          <a:p>
            <a:pPr>
              <a:spcAft>
                <a:spcPts val="300"/>
              </a:spcAft>
              <a:buFontTx/>
              <a:buChar char="•"/>
            </a:pPr>
            <a:r>
              <a:rPr lang="en-US" sz="2000" dirty="0">
                <a:latin typeface="Calibri" charset="0"/>
                <a:cs typeface="Calibri" charset="0"/>
              </a:rPr>
              <a:t>Genome reduction strategies (</a:t>
            </a:r>
            <a:r>
              <a:rPr lang="en-US" sz="2000" b="1" dirty="0" err="1">
                <a:latin typeface="Calibri" charset="0"/>
                <a:cs typeface="Calibri" charset="0"/>
              </a:rPr>
              <a:t>exome</a:t>
            </a:r>
            <a:r>
              <a:rPr lang="en-US" sz="2000" b="1" dirty="0">
                <a:latin typeface="Calibri" charset="0"/>
                <a:cs typeface="Calibri" charset="0"/>
              </a:rPr>
              <a:t> sequencing</a:t>
            </a:r>
            <a:r>
              <a:rPr lang="en-US" sz="2000" dirty="0" smtClean="0">
                <a:latin typeface="Calibri" charset="0"/>
                <a:cs typeface="Calibri" charset="0"/>
              </a:rPr>
              <a:t>)</a:t>
            </a:r>
            <a:endParaRPr lang="en-US" sz="2000" dirty="0">
              <a:latin typeface="Calibri" charset="0"/>
              <a:cs typeface="Calibri" charset="0"/>
            </a:endParaRPr>
          </a:p>
        </p:txBody>
      </p:sp>
      <p:sp>
        <p:nvSpPr>
          <p:cNvPr id="10" name="Rectangle 1029"/>
          <p:cNvSpPr>
            <a:spLocks noChangeArrowheads="1"/>
          </p:cNvSpPr>
          <p:nvPr/>
        </p:nvSpPr>
        <p:spPr bwMode="auto">
          <a:xfrm>
            <a:off x="327647" y="1129629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Calibri" charset="0"/>
                <a:cs typeface="Calibri" charset="0"/>
              </a:rPr>
              <a:t>Functional analysis of biological systems using sequencing</a:t>
            </a:r>
          </a:p>
        </p:txBody>
      </p:sp>
      <p:sp>
        <p:nvSpPr>
          <p:cNvPr id="11" name="Rectangle 1030"/>
          <p:cNvSpPr>
            <a:spLocks noChangeArrowheads="1"/>
          </p:cNvSpPr>
          <p:nvPr/>
        </p:nvSpPr>
        <p:spPr bwMode="auto">
          <a:xfrm>
            <a:off x="877084" y="1788437"/>
            <a:ext cx="5288627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  <a:buFontTx/>
              <a:buChar char="•"/>
            </a:pPr>
            <a:r>
              <a:rPr lang="en-US" sz="2000" dirty="0" smtClean="0">
                <a:latin typeface="Calibri" charset="0"/>
                <a:cs typeface="Calibri" charset="0"/>
              </a:rPr>
              <a:t>Regulatory </a:t>
            </a:r>
            <a:r>
              <a:rPr lang="en-US" sz="2000" dirty="0">
                <a:latin typeface="Calibri" charset="0"/>
                <a:cs typeface="Calibri" charset="0"/>
              </a:rPr>
              <a:t>element discovery: </a:t>
            </a:r>
            <a:r>
              <a:rPr lang="en-US" sz="2000" b="1" dirty="0" err="1">
                <a:latin typeface="Calibri" charset="0"/>
                <a:cs typeface="Calibri" charset="0"/>
              </a:rPr>
              <a:t>ChIP-</a:t>
            </a:r>
            <a:r>
              <a:rPr lang="en-US" sz="2000" b="1" dirty="0" err="1" smtClean="0">
                <a:latin typeface="Calibri" charset="0"/>
                <a:cs typeface="Calibri" charset="0"/>
              </a:rPr>
              <a:t>seq</a:t>
            </a:r>
            <a:r>
              <a:rPr lang="en-US" sz="2000" b="1" dirty="0" smtClean="0">
                <a:latin typeface="Calibri" charset="0"/>
                <a:cs typeface="Calibri" charset="0"/>
              </a:rPr>
              <a:t>, </a:t>
            </a:r>
            <a:r>
              <a:rPr lang="en-US" sz="2000" dirty="0" smtClean="0">
                <a:latin typeface="Calibri" charset="0"/>
                <a:cs typeface="Calibri" charset="0"/>
              </a:rPr>
              <a:t>etc.</a:t>
            </a:r>
            <a:endParaRPr lang="en-US" sz="2000" dirty="0">
              <a:latin typeface="Calibri" charset="0"/>
              <a:cs typeface="Calibri" charset="0"/>
            </a:endParaRPr>
          </a:p>
          <a:p>
            <a:pPr>
              <a:spcAft>
                <a:spcPts val="300"/>
              </a:spcAft>
              <a:buFontTx/>
              <a:buChar char="•"/>
            </a:pPr>
            <a:r>
              <a:rPr lang="en-US" sz="2000" dirty="0">
                <a:latin typeface="Calibri" charset="0"/>
                <a:cs typeface="Calibri" charset="0"/>
              </a:rPr>
              <a:t>Chromatin state profiling and the ‘histone code</a:t>
            </a:r>
            <a:r>
              <a:rPr lang="en-US" sz="2000" dirty="0" smtClean="0">
                <a:latin typeface="Calibri" charset="0"/>
                <a:cs typeface="Calibri" charset="0"/>
              </a:rPr>
              <a:t>’</a:t>
            </a:r>
          </a:p>
          <a:p>
            <a:pPr>
              <a:spcAft>
                <a:spcPts val="300"/>
              </a:spcAft>
              <a:buFontTx/>
              <a:buChar char="•"/>
            </a:pPr>
            <a:r>
              <a:rPr lang="en-US" sz="2000" dirty="0" err="1">
                <a:latin typeface="Calibri" charset="0"/>
                <a:cs typeface="Calibri" charset="0"/>
              </a:rPr>
              <a:t>Transcriptome</a:t>
            </a:r>
            <a:r>
              <a:rPr lang="en-US" sz="2000" dirty="0">
                <a:latin typeface="Calibri" charset="0"/>
                <a:cs typeface="Calibri" charset="0"/>
              </a:rPr>
              <a:t> analysis: </a:t>
            </a:r>
            <a:r>
              <a:rPr lang="en-US" sz="2000" b="1" dirty="0">
                <a:latin typeface="Calibri" charset="0"/>
                <a:cs typeface="Calibri" charset="0"/>
              </a:rPr>
              <a:t>RNA-</a:t>
            </a:r>
            <a:r>
              <a:rPr lang="en-US" sz="2000" b="1" dirty="0" err="1" smtClean="0">
                <a:latin typeface="Calibri" charset="0"/>
                <a:cs typeface="Calibri" charset="0"/>
              </a:rPr>
              <a:t>seq</a:t>
            </a:r>
            <a:endParaRPr lang="en-US" sz="2000" b="1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3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69253" y="1574800"/>
            <a:ext cx="8834069" cy="3708400"/>
            <a:chOff x="169253" y="1574800"/>
            <a:chExt cx="8834069" cy="3708400"/>
          </a:xfrm>
        </p:grpSpPr>
        <p:grpSp>
          <p:nvGrpSpPr>
            <p:cNvPr id="28" name="Group 27"/>
            <p:cNvGrpSpPr/>
            <p:nvPr/>
          </p:nvGrpSpPr>
          <p:grpSpPr>
            <a:xfrm>
              <a:off x="169253" y="1574800"/>
              <a:ext cx="8834069" cy="3708400"/>
              <a:chOff x="169253" y="1574800"/>
              <a:chExt cx="8834069" cy="37084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253" y="1778000"/>
                <a:ext cx="8834069" cy="3257928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6248400" y="2585720"/>
                <a:ext cx="1397000" cy="767080"/>
                <a:chOff x="6248400" y="2585720"/>
                <a:chExt cx="1397000" cy="767080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7213600" y="2585720"/>
                  <a:ext cx="431800" cy="627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6248400" y="2725420"/>
                  <a:ext cx="1079500" cy="627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1333500" y="1633220"/>
                <a:ext cx="28067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08400" y="1849120"/>
                <a:ext cx="3302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35100" y="4655820"/>
                <a:ext cx="20320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21200" y="3182620"/>
                <a:ext cx="23368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842000" y="33223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994400" y="34112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791200" y="32969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889500" y="2946400"/>
                <a:ext cx="673100" cy="292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705100" y="4343400"/>
                <a:ext cx="863600" cy="48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299200" y="1651000"/>
                <a:ext cx="863600" cy="48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15200" y="1574800"/>
                <a:ext cx="1117600" cy="33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610100" y="1841500"/>
                <a:ext cx="1117600" cy="33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368800" y="2006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673600" y="19177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562600" y="1905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50100" y="17399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88200" y="1778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810500" y="16637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645400" y="16764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861300" y="1879600"/>
                <a:ext cx="266700" cy="10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 flipV="1">
              <a:off x="4191000" y="3619500"/>
              <a:ext cx="342900" cy="26670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175000" y="4305300"/>
              <a:ext cx="508000" cy="7620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98500" y="5080000"/>
            <a:ext cx="3615168" cy="1182132"/>
            <a:chOff x="736600" y="5092700"/>
            <a:chExt cx="3615168" cy="1182132"/>
          </a:xfrm>
        </p:grpSpPr>
        <p:sp>
          <p:nvSpPr>
            <p:cNvPr id="53" name="TextBox 52"/>
            <p:cNvSpPr txBox="1"/>
            <p:nvPr/>
          </p:nvSpPr>
          <p:spPr>
            <a:xfrm>
              <a:off x="889000" y="5092700"/>
              <a:ext cx="3269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H3        K27          me3</a:t>
              </a:r>
              <a:endParaRPr lang="en-US" sz="2800" b="1" dirty="0"/>
            </a:p>
          </p:txBody>
        </p:sp>
        <p:sp>
          <p:nvSpPr>
            <p:cNvPr id="54" name="Left Brace 53"/>
            <p:cNvSpPr/>
            <p:nvPr/>
          </p:nvSpPr>
          <p:spPr>
            <a:xfrm rot="16200000">
              <a:off x="1032510" y="5515610"/>
              <a:ext cx="292100" cy="43688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Left Brace 54"/>
            <p:cNvSpPr/>
            <p:nvPr/>
          </p:nvSpPr>
          <p:spPr>
            <a:xfrm rot="16200000">
              <a:off x="2150110" y="5452110"/>
              <a:ext cx="266700" cy="53848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Left Brace 55"/>
            <p:cNvSpPr/>
            <p:nvPr/>
          </p:nvSpPr>
          <p:spPr>
            <a:xfrm rot="16200000">
              <a:off x="3572510" y="5452111"/>
              <a:ext cx="266700" cy="53848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6600" y="5905500"/>
              <a:ext cx="906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Histone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44902" y="5905500"/>
              <a:ext cx="925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Residue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71800" y="5905500"/>
              <a:ext cx="137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Modification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577338" y="6581001"/>
            <a:ext cx="3557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Bannister and </a:t>
            </a:r>
            <a:r>
              <a:rPr lang="en-US" sz="1200" dirty="0" err="1" smtClean="0"/>
              <a:t>Kouzarides</a:t>
            </a:r>
            <a:r>
              <a:rPr lang="en-US" sz="1200" dirty="0"/>
              <a:t> </a:t>
            </a:r>
            <a:r>
              <a:rPr lang="en-US" sz="1200" dirty="0" smtClean="0"/>
              <a:t>(2011) Cell Res 21:381 </a:t>
            </a:r>
            <a:endParaRPr lang="en-US" sz="1200" dirty="0"/>
          </a:p>
        </p:txBody>
      </p:sp>
      <p:sp>
        <p:nvSpPr>
          <p:cNvPr id="41" name="TextBox 10"/>
          <p:cNvSpPr txBox="1">
            <a:spLocks noChangeArrowheads="1"/>
          </p:cNvSpPr>
          <p:nvPr/>
        </p:nvSpPr>
        <p:spPr bwMode="auto">
          <a:xfrm>
            <a:off x="2112796" y="120147"/>
            <a:ext cx="49343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Covalent modifications on histones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19900" y="2959100"/>
            <a:ext cx="2185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 = methylation</a:t>
            </a:r>
          </a:p>
          <a:p>
            <a:r>
              <a:rPr lang="en-US" dirty="0" smtClean="0"/>
              <a:t>ac = acetylation</a:t>
            </a:r>
          </a:p>
          <a:p>
            <a:r>
              <a:rPr lang="en-US" dirty="0" err="1" smtClean="0"/>
              <a:t>ph</a:t>
            </a:r>
            <a:r>
              <a:rPr lang="en-US" dirty="0" smtClean="0"/>
              <a:t> = phosphorylation</a:t>
            </a:r>
          </a:p>
          <a:p>
            <a:r>
              <a:rPr lang="en-US" dirty="0" err="1" smtClean="0"/>
              <a:t>ub</a:t>
            </a:r>
            <a:r>
              <a:rPr lang="en-US" dirty="0" smtClean="0"/>
              <a:t> = </a:t>
            </a:r>
            <a:r>
              <a:rPr lang="en-US" dirty="0" err="1" smtClean="0"/>
              <a:t>ubiquitination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5389880" y="1536700"/>
            <a:ext cx="160020" cy="563880"/>
          </a:xfrm>
          <a:prstGeom prst="line">
            <a:avLst/>
          </a:prstGeom>
          <a:ln w="317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74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039813"/>
            <a:ext cx="5422495" cy="557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38" y="6377801"/>
            <a:ext cx="3073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Tollervey</a:t>
            </a:r>
            <a:r>
              <a:rPr lang="en-US" sz="1200" dirty="0" smtClean="0"/>
              <a:t> and </a:t>
            </a:r>
            <a:r>
              <a:rPr lang="en-US" sz="1200" dirty="0" err="1" smtClean="0"/>
              <a:t>Lunyak</a:t>
            </a:r>
            <a:r>
              <a:rPr lang="en-US" sz="1200" dirty="0" smtClean="0"/>
              <a:t> (2012) Epigenetics 7:823</a:t>
            </a:r>
          </a:p>
          <a:p>
            <a:r>
              <a:rPr lang="en-US" sz="1200" dirty="0"/>
              <a:t>Ram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  <a:r>
              <a:rPr lang="en-US" sz="1200" i="1" dirty="0"/>
              <a:t>Cell </a:t>
            </a:r>
            <a:r>
              <a:rPr lang="en-US" sz="1200" dirty="0"/>
              <a:t>147:1628 (2011)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887602" y="120147"/>
            <a:ext cx="73847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Writers, readers and erasers of histone modifications</a:t>
            </a:r>
            <a:endParaRPr lang="en-US" sz="26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8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69253" y="1574800"/>
            <a:ext cx="8834069" cy="3708400"/>
            <a:chOff x="169253" y="1574800"/>
            <a:chExt cx="8834069" cy="3708400"/>
          </a:xfrm>
        </p:grpSpPr>
        <p:grpSp>
          <p:nvGrpSpPr>
            <p:cNvPr id="28" name="Group 27"/>
            <p:cNvGrpSpPr/>
            <p:nvPr/>
          </p:nvGrpSpPr>
          <p:grpSpPr>
            <a:xfrm>
              <a:off x="169253" y="1574800"/>
              <a:ext cx="8834069" cy="3708400"/>
              <a:chOff x="169253" y="1574800"/>
              <a:chExt cx="8834069" cy="37084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9253" y="1778000"/>
                <a:ext cx="8834069" cy="3257928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6248400" y="2585720"/>
                <a:ext cx="1397000" cy="767080"/>
                <a:chOff x="6248400" y="2585720"/>
                <a:chExt cx="1397000" cy="767080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7213600" y="2585720"/>
                  <a:ext cx="431800" cy="627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6248400" y="2725420"/>
                  <a:ext cx="1079500" cy="627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1333500" y="1633220"/>
                <a:ext cx="28067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08400" y="1849120"/>
                <a:ext cx="3302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35100" y="4655820"/>
                <a:ext cx="2032000" cy="62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21200" y="3182620"/>
                <a:ext cx="23368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842000" y="33223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994400" y="34112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791200" y="3296920"/>
                <a:ext cx="673100" cy="716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889500" y="2946400"/>
                <a:ext cx="673100" cy="292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705100" y="4343400"/>
                <a:ext cx="863600" cy="48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299200" y="1651000"/>
                <a:ext cx="863600" cy="48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15200" y="1574800"/>
                <a:ext cx="1117600" cy="33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610100" y="1841500"/>
                <a:ext cx="1117600" cy="33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368800" y="2006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673600" y="19177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562600" y="1905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50100" y="17399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88200" y="1778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810500" y="16637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645400" y="16764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861300" y="1879600"/>
                <a:ext cx="266700" cy="10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 flipV="1">
              <a:off x="4191000" y="3619500"/>
              <a:ext cx="342900" cy="26670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175000" y="4305300"/>
              <a:ext cx="508000" cy="7620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5577338" y="6581001"/>
            <a:ext cx="3557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Bannister and </a:t>
            </a:r>
            <a:r>
              <a:rPr lang="en-US" sz="1200" dirty="0" err="1" smtClean="0"/>
              <a:t>Kouzarides</a:t>
            </a:r>
            <a:r>
              <a:rPr lang="en-US" sz="1200" dirty="0"/>
              <a:t> </a:t>
            </a:r>
            <a:r>
              <a:rPr lang="en-US" sz="1200" dirty="0" smtClean="0"/>
              <a:t>(2011) Cell Res 21:381 </a:t>
            </a:r>
            <a:endParaRPr lang="en-US" sz="12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884420" y="1663203"/>
            <a:ext cx="822960" cy="422560"/>
            <a:chOff x="4884420" y="1663203"/>
            <a:chExt cx="822960" cy="422560"/>
          </a:xfrm>
        </p:grpSpPr>
        <p:sp>
          <p:nvSpPr>
            <p:cNvPr id="42" name="Connector 41"/>
            <p:cNvSpPr/>
            <p:nvPr/>
          </p:nvSpPr>
          <p:spPr>
            <a:xfrm>
              <a:off x="4884420" y="1663203"/>
              <a:ext cx="822960" cy="422560"/>
            </a:xfrm>
            <a:prstGeom prst="flowChartConnector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55003" y="1689817"/>
              <a:ext cx="65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p300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34487" y="1460003"/>
            <a:ext cx="822960" cy="422560"/>
            <a:chOff x="7534487" y="1460003"/>
            <a:chExt cx="822960" cy="422560"/>
          </a:xfrm>
        </p:grpSpPr>
        <p:sp>
          <p:nvSpPr>
            <p:cNvPr id="52" name="Connector 51"/>
            <p:cNvSpPr/>
            <p:nvPr/>
          </p:nvSpPr>
          <p:spPr>
            <a:xfrm>
              <a:off x="7534487" y="1460003"/>
              <a:ext cx="822960" cy="422560"/>
            </a:xfrm>
            <a:prstGeom prst="flowChartConnector">
              <a:avLst/>
            </a:prstGeom>
            <a:solidFill>
              <a:srgbClr val="008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52810" y="1486617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MLL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960620" y="2901453"/>
            <a:ext cx="1760670" cy="428910"/>
            <a:chOff x="4960620" y="2901453"/>
            <a:chExt cx="1760670" cy="428910"/>
          </a:xfrm>
        </p:grpSpPr>
        <p:grpSp>
          <p:nvGrpSpPr>
            <p:cNvPr id="3" name="Group 2"/>
            <p:cNvGrpSpPr/>
            <p:nvPr/>
          </p:nvGrpSpPr>
          <p:grpSpPr>
            <a:xfrm>
              <a:off x="4960620" y="2907803"/>
              <a:ext cx="822960" cy="422560"/>
              <a:chOff x="4960620" y="2907803"/>
              <a:chExt cx="822960" cy="422560"/>
            </a:xfrm>
          </p:grpSpPr>
          <p:sp>
            <p:nvSpPr>
              <p:cNvPr id="54" name="Connector 53"/>
              <p:cNvSpPr/>
              <p:nvPr/>
            </p:nvSpPr>
            <p:spPr>
              <a:xfrm>
                <a:off x="4960620" y="2907803"/>
                <a:ext cx="822960" cy="422560"/>
              </a:xfrm>
              <a:prstGeom prst="flowChartConnector">
                <a:avLst/>
              </a:prstGeom>
              <a:solidFill>
                <a:srgbClr val="FF00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056603" y="2934417"/>
                <a:ext cx="6693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PRC2</a:t>
                </a:r>
                <a:endParaRPr lang="en-US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5831303" y="2901453"/>
              <a:ext cx="889987" cy="422560"/>
              <a:chOff x="4955003" y="2907803"/>
              <a:chExt cx="889987" cy="422560"/>
            </a:xfrm>
          </p:grpSpPr>
          <p:sp>
            <p:nvSpPr>
              <p:cNvPr id="58" name="Connector 57"/>
              <p:cNvSpPr/>
              <p:nvPr/>
            </p:nvSpPr>
            <p:spPr>
              <a:xfrm>
                <a:off x="4960620" y="2907803"/>
                <a:ext cx="822960" cy="422560"/>
              </a:xfrm>
              <a:prstGeom prst="flowChartConnector">
                <a:avLst/>
              </a:prstGeom>
              <a:solidFill>
                <a:srgbClr val="FF00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955003" y="2915367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KDM6B</a:t>
                </a:r>
                <a:endParaRPr lang="en-US" dirty="0"/>
              </a:p>
            </p:txBody>
          </p:sp>
        </p:grpSp>
      </p:grpSp>
      <p:sp>
        <p:nvSpPr>
          <p:cNvPr id="63" name="TextBox 10"/>
          <p:cNvSpPr txBox="1">
            <a:spLocks noChangeArrowheads="1"/>
          </p:cNvSpPr>
          <p:nvPr/>
        </p:nvSpPr>
        <p:spPr bwMode="auto">
          <a:xfrm>
            <a:off x="887602" y="120147"/>
            <a:ext cx="73847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Writers, readers and erasers of histone modifications</a:t>
            </a:r>
            <a:endParaRPr lang="en-US" sz="26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01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0" y="725319"/>
            <a:ext cx="9144000" cy="58540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4148" y="6579414"/>
            <a:ext cx="28133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/>
              <a:t>Zhou </a:t>
            </a:r>
            <a:r>
              <a:rPr lang="en-US" sz="1200" i="1" dirty="0" smtClean="0"/>
              <a:t>et </a:t>
            </a:r>
            <a:r>
              <a:rPr lang="en-US" sz="1200" i="1" dirty="0"/>
              <a:t>al</a:t>
            </a:r>
            <a:r>
              <a:rPr lang="en-US" sz="1200" dirty="0"/>
              <a:t>. </a:t>
            </a:r>
            <a:r>
              <a:rPr lang="en-US" sz="1200" i="1" dirty="0" smtClean="0"/>
              <a:t>Nat Rev Genet</a:t>
            </a:r>
            <a:r>
              <a:rPr lang="en-US" sz="1200" dirty="0" smtClean="0"/>
              <a:t> 12:7 (2011)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47577" y="54493"/>
            <a:ext cx="785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Histone modifications correspond to functions in the genome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77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91941" y="1230511"/>
            <a:ext cx="7160118" cy="2719190"/>
            <a:chOff x="500665" y="1573409"/>
            <a:chExt cx="8034658" cy="33231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" r="59994"/>
            <a:stretch/>
          </p:blipFill>
          <p:spPr>
            <a:xfrm>
              <a:off x="500665" y="1573410"/>
              <a:ext cx="3657600" cy="332319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0665" y="1573410"/>
              <a:ext cx="208280" cy="157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45845" y="1573409"/>
              <a:ext cx="391798" cy="31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3004" r="-4"/>
            <a:stretch/>
          </p:blipFill>
          <p:spPr>
            <a:xfrm>
              <a:off x="4237643" y="1573410"/>
              <a:ext cx="4297680" cy="332319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0049" y="66346"/>
            <a:ext cx="90598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/>
              <a:t>Mapping and analysis of chromatin state dynamics in nine human </a:t>
            </a:r>
          </a:p>
          <a:p>
            <a:pPr algn="ctr"/>
            <a:r>
              <a:rPr lang="en-US" sz="2600" dirty="0" smtClean="0"/>
              <a:t>cell types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68870" y="6581001"/>
            <a:ext cx="2268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Ernst </a:t>
            </a:r>
            <a:r>
              <a:rPr lang="en-US" sz="1200" i="1" dirty="0" smtClean="0"/>
              <a:t>et al</a:t>
            </a:r>
            <a:r>
              <a:rPr lang="en-US" sz="1200" dirty="0" smtClean="0"/>
              <a:t>., </a:t>
            </a:r>
            <a:r>
              <a:rPr lang="en-US" sz="1200" i="1" dirty="0" smtClean="0"/>
              <a:t>Nature </a:t>
            </a:r>
            <a:r>
              <a:rPr lang="en-US" sz="1200" dirty="0" smtClean="0"/>
              <a:t>473:43 (2011)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60868" y="4133101"/>
            <a:ext cx="85941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Multivariate HMM to infer chromatin states from combinations of histone marks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‘emission’ probabilities associated with each chromatin state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‘transition’ probabilities – frequency in which chromatin states occur in </a:t>
            </a:r>
          </a:p>
          <a:p>
            <a:r>
              <a:rPr lang="en-US" dirty="0"/>
              <a:t>	</a:t>
            </a:r>
            <a:r>
              <a:rPr lang="en-US" dirty="0" smtClean="0"/>
              <a:t>spatial relationships with each other along genome 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60868" y="5719227"/>
            <a:ext cx="637866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Functional inferences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Genomic features – promoters, genes, etc.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Associations of histone modifications with regulatory activities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944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2983" y="1739736"/>
            <a:ext cx="8733367" cy="3594263"/>
            <a:chOff x="162983" y="1739736"/>
            <a:chExt cx="8733367" cy="35942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1739736"/>
              <a:ext cx="8648700" cy="352464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62983" y="5139266"/>
              <a:ext cx="8648700" cy="194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343976" y="1913809"/>
            <a:ext cx="208280" cy="157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176" y="4256161"/>
            <a:ext cx="208280" cy="157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3301790"/>
            <a:ext cx="8648700" cy="1823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33658" y="66346"/>
            <a:ext cx="5492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/>
              <a:t>Chromatin states vary across cell types</a:t>
            </a:r>
            <a:endParaRPr lang="en-US" sz="2600" i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868870" y="6581001"/>
            <a:ext cx="2268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Ernst </a:t>
            </a:r>
            <a:r>
              <a:rPr lang="en-US" sz="1200" i="1" dirty="0" smtClean="0"/>
              <a:t>et al</a:t>
            </a:r>
            <a:r>
              <a:rPr lang="en-US" sz="1200" dirty="0" smtClean="0"/>
              <a:t>., </a:t>
            </a:r>
            <a:r>
              <a:rPr lang="en-US" sz="1200" i="1" dirty="0" smtClean="0"/>
              <a:t>Nature </a:t>
            </a:r>
            <a:r>
              <a:rPr lang="en-US" sz="1200" dirty="0" smtClean="0"/>
              <a:t>473:43 (2011)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80805" y="1330257"/>
            <a:ext cx="2593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Chromatin states at </a:t>
            </a:r>
            <a:r>
              <a:rPr lang="en-US" i="1" dirty="0" smtClean="0"/>
              <a:t>WLS</a:t>
            </a:r>
            <a:r>
              <a:rPr lang="en-US" dirty="0" smtClean="0"/>
              <a:t>: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893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4442" r="52585" b="-17"/>
          <a:stretch/>
        </p:blipFill>
        <p:spPr bwMode="auto">
          <a:xfrm>
            <a:off x="1687068" y="962660"/>
            <a:ext cx="2139696" cy="58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0920" y="663694"/>
            <a:ext cx="98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DNase</a:t>
            </a:r>
            <a:r>
              <a:rPr lang="en-US" sz="2000" dirty="0" smtClean="0"/>
              <a:t> I 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5272532" y="663694"/>
            <a:ext cx="2139696" cy="6132838"/>
            <a:chOff x="5272532" y="663694"/>
            <a:chExt cx="2139696" cy="6132838"/>
          </a:xfrm>
        </p:grpSpPr>
        <p:pic>
          <p:nvPicPr>
            <p:cNvPr id="30721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10" t="4485" r="3839" b="-59"/>
            <a:stretch/>
          </p:blipFill>
          <p:spPr bwMode="auto">
            <a:xfrm>
              <a:off x="5272532" y="962660"/>
              <a:ext cx="2139696" cy="5833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976620" y="663694"/>
              <a:ext cx="780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FAIRE</a:t>
              </a:r>
              <a:endParaRPr lang="en-US" sz="2000" dirty="0"/>
            </a:p>
          </p:txBody>
        </p:sp>
      </p:grp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482605" y="63500"/>
            <a:ext cx="81989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Mapping chromatin accessibility (no specific factor or mod)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04571" y="6210082"/>
            <a:ext cx="133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Furey</a:t>
            </a:r>
            <a:r>
              <a:rPr lang="en-US" sz="1200" dirty="0" smtClean="0"/>
              <a:t> (2012) </a:t>
            </a:r>
          </a:p>
          <a:p>
            <a:r>
              <a:rPr lang="en-US" sz="1200" dirty="0" smtClean="0"/>
              <a:t>Nat Rev Genet </a:t>
            </a:r>
          </a:p>
          <a:p>
            <a:r>
              <a:rPr lang="en-US" sz="1200" dirty="0" smtClean="0"/>
              <a:t>13:840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905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90588"/>
            <a:ext cx="9144001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b="-21"/>
          <a:stretch>
            <a:fillRect/>
          </a:stretch>
        </p:blipFill>
        <p:spPr bwMode="auto">
          <a:xfrm>
            <a:off x="2689225" y="4572000"/>
            <a:ext cx="614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941873" y="79375"/>
            <a:ext cx="72761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err="1" smtClean="0">
                <a:latin typeface="Calibri"/>
                <a:cs typeface="Calibri"/>
              </a:rPr>
              <a:t>DNase</a:t>
            </a:r>
            <a:r>
              <a:rPr lang="en-US" sz="2600" dirty="0" smtClean="0">
                <a:latin typeface="Calibri"/>
                <a:cs typeface="Calibri"/>
              </a:rPr>
              <a:t> I hypersensitivity identifies TF binding events</a:t>
            </a:r>
            <a:endParaRPr lang="en-US" sz="2600" i="1" dirty="0">
              <a:latin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4372" y="3630754"/>
            <a:ext cx="8848041" cy="3225659"/>
            <a:chOff x="294372" y="3630754"/>
            <a:chExt cx="8848041" cy="3225659"/>
          </a:xfrm>
        </p:grpSpPr>
        <p:sp>
          <p:nvSpPr>
            <p:cNvPr id="6" name="Rectangle 5"/>
            <p:cNvSpPr/>
            <p:nvPr/>
          </p:nvSpPr>
          <p:spPr>
            <a:xfrm>
              <a:off x="294372" y="3907753"/>
              <a:ext cx="8848041" cy="2948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84901" y="3630754"/>
              <a:ext cx="2451100" cy="2948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6579414"/>
            <a:ext cx="2746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Furey</a:t>
            </a:r>
            <a:r>
              <a:rPr lang="en-US" sz="1200" dirty="0" smtClean="0"/>
              <a:t> (2012) Nat Rev Genet 13:840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257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4350" y="1192213"/>
            <a:ext cx="5610225" cy="483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en-US" sz="2200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r>
              <a:rPr lang="en-US" sz="2200" dirty="0">
                <a:latin typeface="Calibri"/>
                <a:cs typeface="Calibri"/>
              </a:rPr>
              <a:t>Technical methodology</a:t>
            </a:r>
          </a:p>
          <a:p>
            <a:pPr marL="800100" lvl="1" indent="-342900">
              <a:buFont typeface="Arial"/>
              <a:buChar char="•"/>
              <a:defRPr/>
            </a:pPr>
            <a:endParaRPr lang="en-US" sz="2200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r>
              <a:rPr lang="en-US" sz="2200" dirty="0">
                <a:latin typeface="Calibri"/>
                <a:cs typeface="Calibri"/>
              </a:rPr>
              <a:t>Read mapping and normalization</a:t>
            </a:r>
          </a:p>
          <a:p>
            <a:pPr lvl="1">
              <a:defRPr/>
            </a:pPr>
            <a:endParaRPr lang="en-US" sz="2200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r>
              <a:rPr lang="en-US" sz="2200" dirty="0">
                <a:latin typeface="Calibri"/>
                <a:cs typeface="Calibri"/>
              </a:rPr>
              <a:t>Estimating isoform-level gene expression</a:t>
            </a:r>
          </a:p>
          <a:p>
            <a:pPr marL="800100" lvl="1" indent="-342900">
              <a:buFont typeface="Arial"/>
              <a:buChar char="•"/>
              <a:defRPr/>
            </a:pPr>
            <a:endParaRPr lang="en-US" sz="2200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r>
              <a:rPr lang="en-US" sz="2200" i="1" dirty="0">
                <a:latin typeface="Calibri"/>
                <a:cs typeface="Calibri"/>
              </a:rPr>
              <a:t>De novo</a:t>
            </a:r>
            <a:r>
              <a:rPr lang="en-US" sz="2200" dirty="0">
                <a:latin typeface="Calibri"/>
                <a:cs typeface="Calibri"/>
              </a:rPr>
              <a:t> transcript reconstruction</a:t>
            </a:r>
          </a:p>
          <a:p>
            <a:pPr marL="800100" lvl="1" indent="-342900">
              <a:buFont typeface="Arial"/>
              <a:buChar char="•"/>
              <a:defRPr/>
            </a:pPr>
            <a:endParaRPr lang="en-US" sz="2200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r>
              <a:rPr lang="en-US" sz="2200" dirty="0">
                <a:latin typeface="Calibri"/>
                <a:cs typeface="Calibri"/>
              </a:rPr>
              <a:t>Sensitivity and sequencing depth</a:t>
            </a:r>
          </a:p>
          <a:p>
            <a:pPr marL="800100" lvl="1" indent="-342900">
              <a:buFont typeface="Arial"/>
              <a:buChar char="•"/>
              <a:defRPr/>
            </a:pPr>
            <a:endParaRPr lang="en-US" sz="2200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r>
              <a:rPr lang="en-US" sz="2200" dirty="0">
                <a:latin typeface="Calibri"/>
                <a:cs typeface="Calibri"/>
              </a:rPr>
              <a:t>Differential expression analysis</a:t>
            </a:r>
          </a:p>
          <a:p>
            <a:pPr marL="800100" lvl="1" indent="-342900">
              <a:buFont typeface="Arial"/>
              <a:buChar char="•"/>
              <a:defRPr/>
            </a:pPr>
            <a:endParaRPr lang="en-US" sz="2200" i="1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endParaRPr lang="en-US" sz="2200" i="1" dirty="0">
              <a:latin typeface="Calibri"/>
              <a:cs typeface="Calibri"/>
            </a:endParaRPr>
          </a:p>
        </p:txBody>
      </p:sp>
      <p:sp>
        <p:nvSpPr>
          <p:cNvPr id="44034" name="Rectangle 17"/>
          <p:cNvSpPr>
            <a:spLocks noChangeArrowheads="1"/>
          </p:cNvSpPr>
          <p:nvPr/>
        </p:nvSpPr>
        <p:spPr bwMode="auto">
          <a:xfrm>
            <a:off x="3764323" y="33338"/>
            <a:ext cx="16137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>
                <a:latin typeface="Calibri" charset="0"/>
                <a:cs typeface="Calibri" charset="0"/>
              </a:rPr>
              <a:t>mRNA</a:t>
            </a:r>
            <a:r>
              <a:rPr lang="en-US" sz="2600" dirty="0">
                <a:latin typeface="Calibri" charset="0"/>
                <a:cs typeface="Calibri" charset="0"/>
              </a:rPr>
              <a:t>-</a:t>
            </a:r>
            <a:r>
              <a:rPr lang="en-US" sz="2600" dirty="0" err="1">
                <a:latin typeface="Calibri" charset="0"/>
                <a:cs typeface="Calibri" charset="0"/>
              </a:rPr>
              <a:t>seq</a:t>
            </a:r>
            <a:endParaRPr lang="en-US" sz="26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2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85738"/>
            <a:ext cx="2405063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8575" y="0"/>
            <a:ext cx="1503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Calibri"/>
                <a:cs typeface="Calibri"/>
              </a:rPr>
              <a:t>mRNA-</a:t>
            </a:r>
            <a:r>
              <a:rPr lang="en-US" dirty="0" err="1" smtClean="0">
                <a:latin typeface="Calibri"/>
                <a:cs typeface="Calibri"/>
              </a:rPr>
              <a:t>seq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pPr algn="ctr">
              <a:defRPr/>
            </a:pPr>
            <a:r>
              <a:rPr lang="en-US" dirty="0" smtClean="0">
                <a:latin typeface="Calibri"/>
                <a:cs typeface="Calibri"/>
              </a:rPr>
              <a:t>workflow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4288" y="942975"/>
            <a:ext cx="4492625" cy="170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85888" y="2649538"/>
            <a:ext cx="4492625" cy="2930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85888" y="5664200"/>
            <a:ext cx="4492625" cy="1003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0" y="6543675"/>
            <a:ext cx="3119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Calibri" charset="0"/>
              </a:rPr>
              <a:t>Martin and Wang </a:t>
            </a:r>
            <a:r>
              <a:rPr lang="en-US" sz="1200" i="1">
                <a:latin typeface="Calibri" charset="0"/>
                <a:cs typeface="Calibri" charset="0"/>
              </a:rPr>
              <a:t>Nat Rev Genet </a:t>
            </a:r>
            <a:r>
              <a:rPr lang="en-US" sz="1200">
                <a:latin typeface="Calibri" charset="0"/>
                <a:cs typeface="Calibri" charset="0"/>
              </a:rPr>
              <a:t>12:671 (2011)  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138738" y="3765550"/>
            <a:ext cx="4005262" cy="3054350"/>
            <a:chOff x="5139236" y="3765025"/>
            <a:chExt cx="4004765" cy="3055266"/>
          </a:xfrm>
        </p:grpSpPr>
        <p:grpSp>
          <p:nvGrpSpPr>
            <p:cNvPr id="16392" name="Group 11"/>
            <p:cNvGrpSpPr>
              <a:grpSpLocks/>
            </p:cNvGrpSpPr>
            <p:nvPr/>
          </p:nvGrpSpPr>
          <p:grpSpPr bwMode="auto">
            <a:xfrm>
              <a:off x="5139236" y="3765025"/>
              <a:ext cx="4004765" cy="2715779"/>
              <a:chOff x="5139236" y="3951299"/>
              <a:chExt cx="4004765" cy="2715779"/>
            </a:xfrm>
          </p:grpSpPr>
          <p:pic>
            <p:nvPicPr>
              <p:cNvPr id="16394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96" r="14005"/>
              <a:stretch>
                <a:fillRect/>
              </a:stretch>
            </p:blipFill>
            <p:spPr bwMode="auto">
              <a:xfrm>
                <a:off x="5139236" y="3951299"/>
                <a:ext cx="3919239" cy="2715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8567811" y="4267307"/>
                <a:ext cx="576190" cy="8638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3" name="TextBox 12"/>
            <p:cNvSpPr txBox="1">
              <a:spLocks noChangeArrowheads="1"/>
            </p:cNvSpPr>
            <p:nvPr/>
          </p:nvSpPr>
          <p:spPr bwMode="auto">
            <a:xfrm>
              <a:off x="5830958" y="6543292"/>
              <a:ext cx="26591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latin typeface="Calibri" charset="0"/>
                  <a:cs typeface="Calibri" charset="0"/>
                </a:rPr>
                <a:t>Wang </a:t>
              </a:r>
              <a:r>
                <a:rPr lang="en-US" sz="1200" i="1">
                  <a:latin typeface="Calibri" charset="0"/>
                  <a:cs typeface="Calibri" charset="0"/>
                </a:rPr>
                <a:t>et al</a:t>
              </a:r>
              <a:r>
                <a:rPr lang="en-US" sz="1200">
                  <a:latin typeface="Calibri" charset="0"/>
                  <a:cs typeface="Calibri" charset="0"/>
                </a:rPr>
                <a:t>. </a:t>
              </a:r>
              <a:r>
                <a:rPr lang="en-US" sz="1200" i="1">
                  <a:latin typeface="Calibri" charset="0"/>
                  <a:cs typeface="Calibri" charset="0"/>
                </a:rPr>
                <a:t>Nat Rev Genet </a:t>
              </a:r>
              <a:r>
                <a:rPr lang="en-US" sz="1200">
                  <a:latin typeface="Calibri" charset="0"/>
                  <a:cs typeface="Calibri" charset="0"/>
                </a:rPr>
                <a:t>10:57 (2009)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3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1536357" y="120147"/>
            <a:ext cx="60871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>
                <a:latin typeface="Calibri" charset="0"/>
                <a:cs typeface="Calibri" charset="0"/>
              </a:rPr>
              <a:t>I</a:t>
            </a:r>
            <a:r>
              <a:rPr lang="en-US" sz="2600" dirty="0" smtClean="0">
                <a:latin typeface="Calibri" charset="0"/>
                <a:cs typeface="Calibri" charset="0"/>
              </a:rPr>
              <a:t>dentifying </a:t>
            </a:r>
            <a:r>
              <a:rPr lang="en-US" sz="2600" dirty="0">
                <a:latin typeface="Calibri" charset="0"/>
                <a:cs typeface="Calibri" charset="0"/>
              </a:rPr>
              <a:t>regulatory </a:t>
            </a:r>
            <a:r>
              <a:rPr lang="en-US" sz="2600" dirty="0" smtClean="0">
                <a:latin typeface="Calibri" charset="0"/>
                <a:cs typeface="Calibri" charset="0"/>
              </a:rPr>
              <a:t>functions in </a:t>
            </a:r>
            <a:r>
              <a:rPr lang="en-US" sz="2600" dirty="0">
                <a:latin typeface="Calibri" charset="0"/>
                <a:cs typeface="Calibri" charset="0"/>
              </a:rPr>
              <a:t>genomes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261534" y="1665809"/>
            <a:ext cx="782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13114" y="1223426"/>
            <a:ext cx="329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Chr5: 133,876,119 – 134,876,119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0072" y="1823200"/>
            <a:ext cx="9135734" cy="1288295"/>
            <a:chOff x="10072" y="1734300"/>
            <a:chExt cx="9135734" cy="128829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t="-2367" b="69020"/>
            <a:stretch/>
          </p:blipFill>
          <p:spPr>
            <a:xfrm>
              <a:off x="1119406" y="1734300"/>
              <a:ext cx="8026400" cy="1280160"/>
            </a:xfrm>
            <a:prstGeom prst="rect">
              <a:avLst/>
            </a:prstGeom>
          </p:spPr>
        </p:pic>
        <p:sp>
          <p:nvSpPr>
            <p:cNvPr id="32" name="Right Brace 31"/>
            <p:cNvSpPr/>
            <p:nvPr/>
          </p:nvSpPr>
          <p:spPr>
            <a:xfrm flipH="1">
              <a:off x="748810" y="1789637"/>
              <a:ext cx="393702" cy="1232958"/>
            </a:xfrm>
            <a:prstGeom prst="rightBrace">
              <a:avLst>
                <a:gd name="adj1" fmla="val 8333"/>
                <a:gd name="adj2" fmla="val 50184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072" y="2202931"/>
              <a:ext cx="7063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Genes</a:t>
              </a:r>
              <a:endParaRPr lang="en-US" sz="16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052" y="3410789"/>
            <a:ext cx="9100754" cy="392327"/>
            <a:chOff x="45052" y="3245689"/>
            <a:chExt cx="9100754" cy="3923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t="30252" b="60648"/>
            <a:stretch/>
          </p:blipFill>
          <p:spPr>
            <a:xfrm>
              <a:off x="1119406" y="3245689"/>
              <a:ext cx="8026400" cy="38404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5052" y="3299462"/>
              <a:ext cx="12860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Transcription</a:t>
              </a:r>
              <a:endParaRPr lang="en-US" sz="16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33614" y="4408015"/>
            <a:ext cx="73019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Regulatory elements are not easily detected by sequence analysis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Examine biochemical correlates of RE activity in cells/tissues: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Chromatin </a:t>
            </a:r>
            <a:r>
              <a:rPr lang="en-US" sz="2000" dirty="0" err="1" smtClean="0"/>
              <a:t>Immunoprecipitation</a:t>
            </a:r>
            <a:r>
              <a:rPr lang="en-US" sz="2000" dirty="0" smtClean="0"/>
              <a:t> (</a:t>
            </a:r>
            <a:r>
              <a:rPr lang="en-US" sz="2000" dirty="0" err="1" smtClean="0"/>
              <a:t>ChIP-seq</a:t>
            </a:r>
            <a:r>
              <a:rPr lang="en-US" sz="2000" dirty="0"/>
              <a:t>)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DNase-seq</a:t>
            </a:r>
            <a:r>
              <a:rPr lang="en-US" sz="2000" dirty="0" smtClean="0"/>
              <a:t> and FAIRE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Methylated DNA </a:t>
            </a:r>
            <a:r>
              <a:rPr lang="en-US" sz="2000" dirty="0" err="1" smtClean="0"/>
              <a:t>immunoprecipitation</a:t>
            </a:r>
            <a:r>
              <a:rPr lang="en-US" sz="2000" dirty="0" smtClean="0"/>
              <a:t> (</a:t>
            </a:r>
            <a:r>
              <a:rPr lang="en-US" sz="2000" dirty="0" err="1" smtClean="0"/>
              <a:t>MeDIP</a:t>
            </a:r>
            <a:r>
              <a:rPr lang="en-US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472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1994164" y="4763"/>
            <a:ext cx="513979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err="1" smtClean="0">
                <a:latin typeface="Calibri"/>
                <a:cs typeface="Calibri"/>
              </a:rPr>
              <a:t>Illumina</a:t>
            </a:r>
            <a:r>
              <a:rPr lang="en-US" sz="2600" dirty="0" smtClean="0">
                <a:latin typeface="Calibri"/>
                <a:cs typeface="Calibri"/>
              </a:rPr>
              <a:t> RNA-</a:t>
            </a:r>
            <a:r>
              <a:rPr lang="en-US" sz="2600" dirty="0" err="1" smtClean="0">
                <a:latin typeface="Calibri"/>
                <a:cs typeface="Calibri"/>
              </a:rPr>
              <a:t>seq</a:t>
            </a:r>
            <a:r>
              <a:rPr lang="en-US" sz="2600" dirty="0" smtClean="0">
                <a:latin typeface="Calibri"/>
                <a:cs typeface="Calibri"/>
              </a:rPr>
              <a:t> library preparation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708150"/>
            <a:ext cx="85121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013" y="793750"/>
            <a:ext cx="793908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Calibri"/>
              </a:rPr>
              <a:t>Capture poly-A RNA with poly-T </a:t>
            </a:r>
            <a:r>
              <a:rPr lang="en-US" sz="2000" dirty="0" err="1">
                <a:latin typeface="Calibri"/>
              </a:rPr>
              <a:t>oligo</a:t>
            </a:r>
            <a:r>
              <a:rPr lang="en-US" sz="2000" dirty="0">
                <a:latin typeface="Calibri"/>
              </a:rPr>
              <a:t> attached beads (100 </a:t>
            </a:r>
            <a:r>
              <a:rPr lang="en-US" sz="2000" dirty="0" err="1">
                <a:latin typeface="Calibri"/>
              </a:rPr>
              <a:t>ng</a:t>
            </a:r>
            <a:r>
              <a:rPr lang="en-US" sz="2000" dirty="0">
                <a:latin typeface="Calibri"/>
              </a:rPr>
              <a:t> total) (2x)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>
                <a:latin typeface="Calibri"/>
              </a:rPr>
              <a:t>RNA quality must be high – degradation produces 3’ bias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>
                <a:latin typeface="Calibri"/>
              </a:rPr>
              <a:t>Non-poly-A RNAs are not recovered</a:t>
            </a:r>
          </a:p>
        </p:txBody>
      </p:sp>
      <p:pic>
        <p:nvPicPr>
          <p:cNvPr id="1843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3003550"/>
            <a:ext cx="30575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4173538" y="2393950"/>
            <a:ext cx="1731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</a:rPr>
              <a:t>Fragment mRNA</a:t>
            </a:r>
            <a:endParaRPr lang="en-US" sz="1800"/>
          </a:p>
        </p:txBody>
      </p:sp>
      <p:pic>
        <p:nvPicPr>
          <p:cNvPr id="1843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-188" r="20515" b="25771"/>
          <a:stretch>
            <a:fillRect/>
          </a:stretch>
        </p:blipFill>
        <p:spPr bwMode="auto">
          <a:xfrm>
            <a:off x="641350" y="4335463"/>
            <a:ext cx="60547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44538" y="3860800"/>
            <a:ext cx="2193925" cy="94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4173538" y="3994150"/>
            <a:ext cx="2017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</a:rPr>
              <a:t>Synthesize ds cDNA</a:t>
            </a:r>
          </a:p>
          <a:p>
            <a:r>
              <a:rPr lang="en-US" sz="1800">
                <a:latin typeface="Calibri" charset="0"/>
              </a:rPr>
              <a:t>Ligate adapters</a:t>
            </a:r>
          </a:p>
          <a:p>
            <a:r>
              <a:rPr lang="en-US" sz="1800">
                <a:latin typeface="Calibri" charset="0"/>
              </a:rPr>
              <a:t>Amplify</a:t>
            </a:r>
          </a:p>
        </p:txBody>
      </p:sp>
      <p:pic>
        <p:nvPicPr>
          <p:cNvPr id="1844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5494338"/>
            <a:ext cx="2770188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5157788" y="5848350"/>
            <a:ext cx="2246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</a:rPr>
              <a:t>Generate clusters and </a:t>
            </a:r>
          </a:p>
          <a:p>
            <a:r>
              <a:rPr lang="en-US" sz="1800">
                <a:latin typeface="Calibri" charset="0"/>
              </a:rPr>
              <a:t>sequence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788" y="2233613"/>
            <a:ext cx="7453312" cy="162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7013" y="3805238"/>
            <a:ext cx="7453312" cy="162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7013" y="5494338"/>
            <a:ext cx="7453312" cy="136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4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2629511" y="0"/>
            <a:ext cx="388815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Ribosomal RNA subtraction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04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774700"/>
            <a:ext cx="380047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92800" y="2252663"/>
            <a:ext cx="688975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44450" y="6502400"/>
            <a:ext cx="1077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alibri" charset="0"/>
                <a:cs typeface="Calibri" charset="0"/>
              </a:rPr>
              <a:t>RiboMinus</a:t>
            </a:r>
          </a:p>
        </p:txBody>
      </p:sp>
    </p:spTree>
    <p:extLst>
      <p:ext uri="{BB962C8B-B14F-4D97-AF65-F5344CB8AC3E}">
        <p14:creationId xmlns:p14="http://schemas.microsoft.com/office/powerpoint/2010/main" val="191448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2862263"/>
            <a:ext cx="9144000" cy="3843337"/>
            <a:chOff x="0" y="2751668"/>
            <a:chExt cx="9144000" cy="3842676"/>
          </a:xfrm>
        </p:grpSpPr>
        <p:pic>
          <p:nvPicPr>
            <p:cNvPr id="21508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51668"/>
              <a:ext cx="9144000" cy="3842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6200" y="2751668"/>
              <a:ext cx="576263" cy="863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992507" y="0"/>
            <a:ext cx="71621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Mapping RNA-</a:t>
            </a:r>
            <a:r>
              <a:rPr lang="en-US" sz="2600" dirty="0" err="1" smtClean="0">
                <a:latin typeface="Calibri"/>
                <a:cs typeface="Calibri"/>
              </a:rPr>
              <a:t>seq</a:t>
            </a:r>
            <a:r>
              <a:rPr lang="en-US" sz="2600" dirty="0" smtClean="0">
                <a:latin typeface="Calibri"/>
                <a:cs typeface="Calibri"/>
              </a:rPr>
              <a:t> reads and quantifying transcripts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150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4087"/>
          <a:stretch>
            <a:fillRect/>
          </a:stretch>
        </p:blipFill>
        <p:spPr bwMode="auto">
          <a:xfrm>
            <a:off x="407988" y="1130300"/>
            <a:ext cx="353377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77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hgt_genome_199_7e4fe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7600"/>
            <a:ext cx="813911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1031"/>
          <p:cNvSpPr>
            <a:spLocks noChangeArrowheads="1"/>
          </p:cNvSpPr>
          <p:nvPr/>
        </p:nvSpPr>
        <p:spPr bwMode="auto">
          <a:xfrm>
            <a:off x="601663" y="3622675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cs typeface="Calibri" charset="0"/>
              </a:rPr>
              <a:t>Normalization :</a:t>
            </a:r>
          </a:p>
          <a:p>
            <a:r>
              <a:rPr lang="en-US" sz="1800">
                <a:latin typeface="Calibri" charset="0"/>
                <a:cs typeface="Calibri" charset="0"/>
              </a:rPr>
              <a:t>Reads </a:t>
            </a:r>
            <a:r>
              <a:rPr lang="en-US" sz="1800" u="sng">
                <a:latin typeface="Calibri" charset="0"/>
                <a:cs typeface="Calibri" charset="0"/>
              </a:rPr>
              <a:t>p</a:t>
            </a:r>
            <a:r>
              <a:rPr lang="en-US" sz="1800">
                <a:latin typeface="Calibri" charset="0"/>
                <a:cs typeface="Calibri" charset="0"/>
              </a:rPr>
              <a:t>er </a:t>
            </a:r>
            <a:r>
              <a:rPr lang="en-US" sz="1800" u="sng">
                <a:latin typeface="Calibri" charset="0"/>
                <a:cs typeface="Calibri" charset="0"/>
              </a:rPr>
              <a:t>k</a:t>
            </a:r>
            <a:r>
              <a:rPr lang="en-US" sz="1800">
                <a:latin typeface="Calibri" charset="0"/>
                <a:cs typeface="Calibri" charset="0"/>
              </a:rPr>
              <a:t>ilobase of feature length per </a:t>
            </a:r>
            <a:r>
              <a:rPr lang="en-US" sz="1800" u="sng">
                <a:latin typeface="Calibri" charset="0"/>
                <a:cs typeface="Calibri" charset="0"/>
              </a:rPr>
              <a:t>m</a:t>
            </a:r>
            <a:r>
              <a:rPr lang="en-US" sz="1800">
                <a:latin typeface="Calibri" charset="0"/>
                <a:cs typeface="Calibri" charset="0"/>
              </a:rPr>
              <a:t>illion mapped reads (RPKM)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323491" y="11113"/>
            <a:ext cx="65319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RNA-</a:t>
            </a:r>
            <a:r>
              <a:rPr lang="en-US" sz="2600" dirty="0" err="1" smtClean="0">
                <a:latin typeface="Calibri"/>
                <a:cs typeface="Calibri"/>
              </a:rPr>
              <a:t>seq</a:t>
            </a:r>
            <a:r>
              <a:rPr lang="en-US" sz="2600" dirty="0" smtClean="0">
                <a:latin typeface="Calibri"/>
                <a:cs typeface="Calibri"/>
              </a:rPr>
              <a:t> reads mapped to a reference genome 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1" name="Rectangle 1031"/>
          <p:cNvSpPr>
            <a:spLocks noChangeArrowheads="1"/>
          </p:cNvSpPr>
          <p:nvPr/>
        </p:nvSpPr>
        <p:spPr bwMode="auto">
          <a:xfrm>
            <a:off x="844550" y="4362450"/>
            <a:ext cx="4916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Calibri" charset="0"/>
                <a:cs typeface="Calibri" charset="0"/>
              </a:rPr>
              <a:t>What is a </a:t>
            </a:r>
            <a:r>
              <a:rPr lang="ja-JP" altLang="en-US" sz="1600">
                <a:latin typeface="Calibri" charset="0"/>
                <a:cs typeface="Calibri" charset="0"/>
              </a:rPr>
              <a:t>“</a:t>
            </a:r>
            <a:r>
              <a:rPr lang="en-US" altLang="ja-JP" sz="1600">
                <a:latin typeface="Calibri" charset="0"/>
                <a:cs typeface="Calibri" charset="0"/>
              </a:rPr>
              <a:t>feature?</a:t>
            </a:r>
            <a:r>
              <a:rPr lang="ja-JP" altLang="en-US" sz="1600">
                <a:latin typeface="Calibri" charset="0"/>
                <a:cs typeface="Calibri" charset="0"/>
              </a:rPr>
              <a:t>”</a:t>
            </a:r>
            <a:endParaRPr lang="en-US" altLang="ja-JP" sz="1600">
              <a:latin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Calibri" charset="0"/>
                <a:cs typeface="Calibri" charset="0"/>
              </a:rPr>
              <a:t>What about genomes with poor genome annotation?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Calibri" charset="0"/>
                <a:cs typeface="Calibri" charset="0"/>
              </a:rPr>
              <a:t>What about species with no sequenced genome?</a:t>
            </a:r>
          </a:p>
        </p:txBody>
      </p:sp>
      <p:sp>
        <p:nvSpPr>
          <p:cNvPr id="45062" name="Rectangle 1"/>
          <p:cNvSpPr>
            <a:spLocks noChangeArrowheads="1"/>
          </p:cNvSpPr>
          <p:nvPr/>
        </p:nvSpPr>
        <p:spPr bwMode="auto">
          <a:xfrm>
            <a:off x="44450" y="5965825"/>
            <a:ext cx="49958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alibri" charset="0"/>
                <a:cs typeface="Calibri" charset="0"/>
              </a:rPr>
              <a:t>For a detailed comparison of normalization methods, see:</a:t>
            </a:r>
          </a:p>
          <a:p>
            <a:r>
              <a:rPr lang="en-US" sz="1600">
                <a:latin typeface="Calibri" charset="0"/>
                <a:cs typeface="Calibri" charset="0"/>
              </a:rPr>
              <a:t> 	Bullard </a:t>
            </a:r>
            <a:r>
              <a:rPr lang="en-US" sz="1600" i="1">
                <a:latin typeface="Calibri" charset="0"/>
                <a:cs typeface="Calibri" charset="0"/>
              </a:rPr>
              <a:t>et al</a:t>
            </a:r>
            <a:r>
              <a:rPr lang="en-US" sz="1600">
                <a:latin typeface="Calibri" charset="0"/>
                <a:cs typeface="Calibri" charset="0"/>
              </a:rPr>
              <a:t>. </a:t>
            </a:r>
            <a:r>
              <a:rPr lang="en-US" sz="1600" i="1">
                <a:latin typeface="Calibri" charset="0"/>
                <a:cs typeface="Calibri" charset="0"/>
              </a:rPr>
              <a:t>BMC Bioinformatics </a:t>
            </a:r>
            <a:r>
              <a:rPr lang="en-US" sz="1600">
                <a:latin typeface="Calibri" charset="0"/>
                <a:cs typeface="Calibri" charset="0"/>
              </a:rPr>
              <a:t>11:94 (2010). 	</a:t>
            </a:r>
          </a:p>
          <a:p>
            <a:r>
              <a:rPr lang="en-US" sz="1600">
                <a:latin typeface="Calibri" charset="0"/>
                <a:cs typeface="Calibri" charset="0"/>
              </a:rPr>
              <a:t>	Robinson and Oshlack, </a:t>
            </a:r>
            <a:r>
              <a:rPr lang="en-US" sz="1600" i="1">
                <a:latin typeface="Calibri" charset="0"/>
                <a:cs typeface="Calibri" charset="0"/>
              </a:rPr>
              <a:t>Genome Biol </a:t>
            </a:r>
            <a:r>
              <a:rPr lang="en-US" sz="1600">
                <a:latin typeface="Calibri" charset="0"/>
                <a:cs typeface="Calibri" charset="0"/>
              </a:rPr>
              <a:t>11:R25 (2010)</a:t>
            </a:r>
            <a:endParaRPr lang="en-US" sz="1600" i="1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4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11" grpId="0"/>
      <p:bldP spid="450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1735386" y="0"/>
            <a:ext cx="56764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Quantifying gene expression by RNA-</a:t>
            </a:r>
            <a:r>
              <a:rPr lang="en-US" sz="2600" dirty="0" err="1" smtClean="0">
                <a:latin typeface="Calibri"/>
                <a:cs typeface="Calibri"/>
              </a:rPr>
              <a:t>seq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2025" y="1130300"/>
            <a:ext cx="7204075" cy="541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sz="2200" dirty="0">
                <a:latin typeface="Calibri"/>
                <a:cs typeface="Calibri"/>
              </a:rPr>
              <a:t>Use existing gene annotation: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Align to genome plus annotated splices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Depends on high-quality gene annotation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Which annotation to use: </a:t>
            </a:r>
            <a:r>
              <a:rPr lang="en-US" sz="2000" dirty="0" err="1">
                <a:latin typeface="Calibri"/>
                <a:cs typeface="Calibri"/>
              </a:rPr>
              <a:t>RefSeq</a:t>
            </a:r>
            <a:r>
              <a:rPr lang="en-US" sz="2000" dirty="0">
                <a:latin typeface="Calibri"/>
                <a:cs typeface="Calibri"/>
              </a:rPr>
              <a:t>, GENCODE, UCSC?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Isoform quantification?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Identifying novel transcripts?</a:t>
            </a:r>
          </a:p>
          <a:p>
            <a:pPr lvl="1"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defRPr/>
            </a:pPr>
            <a:r>
              <a:rPr lang="en-US" sz="2200" dirty="0">
                <a:latin typeface="Calibri"/>
                <a:cs typeface="Calibri"/>
              </a:rPr>
              <a:t>Reference-guided alignments: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Align to genome sequence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Infer splice events from reads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Allows </a:t>
            </a:r>
            <a:r>
              <a:rPr lang="en-US" sz="2000" dirty="0" err="1">
                <a:latin typeface="Calibri"/>
                <a:cs typeface="Calibri"/>
              </a:rPr>
              <a:t>transcriptome</a:t>
            </a:r>
            <a:r>
              <a:rPr lang="en-US" sz="2000" dirty="0">
                <a:latin typeface="Calibri"/>
                <a:cs typeface="Calibri"/>
              </a:rPr>
              <a:t> analyses of genomes with poor gene annotation</a:t>
            </a:r>
          </a:p>
          <a:p>
            <a:pPr marL="800100" lvl="1" indent="-342900">
              <a:buFont typeface="Arial"/>
              <a:buChar char="•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defRPr/>
            </a:pPr>
            <a:r>
              <a:rPr lang="en-US" sz="2200" i="1" dirty="0">
                <a:latin typeface="Calibri"/>
                <a:cs typeface="Calibri"/>
              </a:rPr>
              <a:t>De novo</a:t>
            </a:r>
            <a:r>
              <a:rPr lang="en-US" sz="2200" dirty="0">
                <a:latin typeface="Calibri"/>
                <a:cs typeface="Calibri"/>
              </a:rPr>
              <a:t> transcript assembly:</a:t>
            </a:r>
            <a:endParaRPr lang="en-US" sz="2000" dirty="0">
              <a:latin typeface="Calibri"/>
              <a:cs typeface="Calibri"/>
            </a:endParaRP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Assemble transcripts directly from reads</a:t>
            </a:r>
          </a:p>
          <a:p>
            <a:pPr marL="1257300" lvl="2" indent="-34290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Allows </a:t>
            </a:r>
            <a:r>
              <a:rPr lang="en-US" sz="2000" dirty="0" err="1">
                <a:latin typeface="Calibri"/>
                <a:cs typeface="Calibri"/>
              </a:rPr>
              <a:t>transcriptome</a:t>
            </a:r>
            <a:r>
              <a:rPr lang="en-US" sz="2000" dirty="0">
                <a:latin typeface="Calibri"/>
                <a:cs typeface="Calibri"/>
              </a:rPr>
              <a:t> analyses of species without reference genomes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2400" y="3390900"/>
            <a:ext cx="67437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35063" y="5073650"/>
            <a:ext cx="634523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7"/>
          <p:cNvSpPr>
            <a:spLocks noChangeArrowheads="1"/>
          </p:cNvSpPr>
          <p:nvPr/>
        </p:nvSpPr>
        <p:spPr bwMode="auto">
          <a:xfrm>
            <a:off x="2730760" y="33338"/>
            <a:ext cx="37063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>
                <a:latin typeface="Calibri" charset="0"/>
                <a:cs typeface="Calibri" charset="0"/>
              </a:rPr>
              <a:t>Applications of mRNA-</a:t>
            </a:r>
            <a:r>
              <a:rPr lang="en-US" sz="2600" dirty="0" err="1" smtClean="0">
                <a:latin typeface="Calibri" charset="0"/>
                <a:cs typeface="Calibri" charset="0"/>
              </a:rPr>
              <a:t>seq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6840" y="769011"/>
            <a:ext cx="6045245" cy="59862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Calibri"/>
                <a:cs typeface="Calibri"/>
              </a:rPr>
              <a:t>Characterizing </a:t>
            </a:r>
            <a:r>
              <a:rPr lang="en-US" dirty="0" err="1" smtClean="0">
                <a:latin typeface="Calibri"/>
                <a:cs typeface="Calibri"/>
              </a:rPr>
              <a:t>transcriptome</a:t>
            </a:r>
            <a:r>
              <a:rPr lang="en-US" dirty="0" smtClean="0">
                <a:latin typeface="Calibri"/>
                <a:cs typeface="Calibri"/>
              </a:rPr>
              <a:t> complexity</a:t>
            </a:r>
            <a:endParaRPr lang="en-US" dirty="0">
              <a:latin typeface="Calibri"/>
              <a:cs typeface="Calibri"/>
            </a:endParaRP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Alternative splicing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/>
                <a:cs typeface="Calibri"/>
              </a:rPr>
              <a:t>Differential expression analysis</a:t>
            </a:r>
            <a:endParaRPr lang="en-US" dirty="0">
              <a:latin typeface="Calibri"/>
              <a:cs typeface="Calibri"/>
            </a:endParaRP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Gene- and isoform-level expression comparisons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/>
                <a:cs typeface="Calibri"/>
              </a:rPr>
              <a:t>Novel RNA species</a:t>
            </a:r>
            <a:endParaRPr lang="en-US" dirty="0">
              <a:latin typeface="Calibri"/>
              <a:cs typeface="Calibri"/>
            </a:endParaRPr>
          </a:p>
          <a:p>
            <a:pPr marL="800100" lvl="1" indent="-342900">
              <a:spcAft>
                <a:spcPts val="0"/>
              </a:spcAft>
              <a:buFont typeface="Arial"/>
              <a:buChar char="•"/>
            </a:pPr>
            <a:r>
              <a:rPr lang="en-US" sz="2000" dirty="0" err="1" smtClean="0">
                <a:latin typeface="Calibri"/>
                <a:cs typeface="Calibri"/>
              </a:rPr>
              <a:t>lincRNAs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dirty="0" err="1" smtClean="0">
                <a:latin typeface="Calibri"/>
                <a:cs typeface="Calibri"/>
              </a:rPr>
              <a:t>eRNAs</a:t>
            </a:r>
            <a:endParaRPr lang="en-US" sz="2000" dirty="0" smtClean="0">
              <a:latin typeface="Calibri"/>
              <a:cs typeface="Calibri"/>
            </a:endParaRP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Pervasive transcription</a:t>
            </a:r>
            <a:endParaRPr lang="en-US" dirty="0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/>
                <a:cs typeface="Calibri"/>
              </a:rPr>
              <a:t>Translation</a:t>
            </a:r>
            <a:endParaRPr lang="en-US" dirty="0">
              <a:latin typeface="Calibri"/>
              <a:cs typeface="Calibri"/>
            </a:endParaRP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Ribosome profiling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/>
                <a:cs typeface="Calibri"/>
              </a:rPr>
              <a:t>Allele-specific expression</a:t>
            </a:r>
            <a:endParaRPr lang="en-US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Effect of genetic variation on gene expression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Imprinting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Calibri"/>
                <a:cs typeface="Calibri"/>
              </a:rPr>
              <a:t>RNA editing</a:t>
            </a:r>
            <a:endParaRPr lang="en-US" dirty="0">
              <a:latin typeface="Calibri"/>
              <a:cs typeface="Calibri"/>
            </a:endParaRP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Novel events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08795" y="1594604"/>
            <a:ext cx="6203290" cy="775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475118" y="2369988"/>
            <a:ext cx="6203290" cy="1181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408795" y="3492500"/>
            <a:ext cx="6203290" cy="88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408795" y="4341261"/>
            <a:ext cx="620329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408795" y="5506888"/>
            <a:ext cx="6203290" cy="837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9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0" y="6543675"/>
            <a:ext cx="2311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latin typeface="Calibri" charset="0"/>
                <a:cs typeface="Calibri" charset="0"/>
              </a:rPr>
              <a:t>Wang </a:t>
            </a:r>
            <a:r>
              <a:rPr lang="en-US" sz="1200" i="1" dirty="0" smtClean="0">
                <a:latin typeface="Calibri" charset="0"/>
                <a:cs typeface="Calibri" charset="0"/>
              </a:rPr>
              <a:t>et al Nature </a:t>
            </a:r>
            <a:r>
              <a:rPr lang="en-US" sz="1200" dirty="0" smtClean="0">
                <a:latin typeface="Calibri" charset="0"/>
                <a:cs typeface="Calibri" charset="0"/>
              </a:rPr>
              <a:t>456:470 </a:t>
            </a:r>
            <a:r>
              <a:rPr lang="en-US" sz="1200" dirty="0">
                <a:latin typeface="Calibri" charset="0"/>
                <a:cs typeface="Calibri" charset="0"/>
              </a:rPr>
              <a:t>(</a:t>
            </a:r>
            <a:r>
              <a:rPr lang="en-US" sz="1200" dirty="0" smtClean="0">
                <a:latin typeface="Calibri" charset="0"/>
                <a:cs typeface="Calibri" charset="0"/>
              </a:rPr>
              <a:t>2008)  </a:t>
            </a:r>
            <a:endParaRPr lang="en-US" sz="1200" dirty="0">
              <a:latin typeface="Calibri" charset="0"/>
              <a:cs typeface="Calibri" charset="0"/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68192" y="0"/>
            <a:ext cx="861080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/>
              <a:t>Alternative isoform regulation in human tissue </a:t>
            </a:r>
            <a:r>
              <a:rPr lang="en-US" sz="2600" dirty="0" err="1"/>
              <a:t>transcriptomes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242218"/>
            <a:ext cx="9144000" cy="4537523"/>
            <a:chOff x="0" y="1242218"/>
            <a:chExt cx="9144000" cy="45375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71600"/>
              <a:ext cx="9144000" cy="440814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118646" y="1242218"/>
              <a:ext cx="254000" cy="360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18646" y="3299618"/>
              <a:ext cx="254000" cy="360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576763" y="3299618"/>
              <a:ext cx="254000" cy="360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18646" y="3299617"/>
            <a:ext cx="4127500" cy="2480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6762" y="3452017"/>
            <a:ext cx="4376737" cy="2480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4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60475"/>
            <a:ext cx="49974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600200"/>
            <a:ext cx="40195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031"/>
          <p:cNvSpPr>
            <a:spLocks noChangeArrowheads="1"/>
          </p:cNvSpPr>
          <p:nvPr/>
        </p:nvSpPr>
        <p:spPr bwMode="auto">
          <a:xfrm>
            <a:off x="6578600" y="6537325"/>
            <a:ext cx="23479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  <a:cs typeface="Calibri" charset="0"/>
              </a:rPr>
              <a:t>Wang et al. </a:t>
            </a:r>
            <a:r>
              <a:rPr lang="en-US" sz="1200" i="1">
                <a:latin typeface="Calibri" charset="0"/>
                <a:cs typeface="Calibri" charset="0"/>
              </a:rPr>
              <a:t>Nature</a:t>
            </a:r>
            <a:r>
              <a:rPr lang="en-US" sz="1200">
                <a:latin typeface="Calibri" charset="0"/>
                <a:cs typeface="Calibri" charset="0"/>
              </a:rPr>
              <a:t> 456:470 (2008)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738468" y="0"/>
            <a:ext cx="76702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/>
              <a:t>Diversity of alternative splicing events in human tissues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6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560513"/>
            <a:ext cx="830580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945352" y="0"/>
            <a:ext cx="323742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Differential expression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1625" y="942975"/>
            <a:ext cx="4492625" cy="5076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0" y="6515100"/>
            <a:ext cx="3060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Garber </a:t>
            </a:r>
            <a:r>
              <a:rPr lang="en-US" sz="1400" i="1">
                <a:latin typeface="Calibri" charset="0"/>
                <a:cs typeface="Calibri" charset="0"/>
              </a:rPr>
              <a:t>et al. Nat Methods </a:t>
            </a:r>
            <a:r>
              <a:rPr lang="en-US" sz="1400">
                <a:latin typeface="Calibri" charset="0"/>
                <a:cs typeface="Calibri" charset="0"/>
              </a:rPr>
              <a:t>8:469 (2011)  </a:t>
            </a:r>
          </a:p>
        </p:txBody>
      </p:sp>
    </p:spTree>
    <p:extLst>
      <p:ext uri="{BB962C8B-B14F-4D97-AF65-F5344CB8AC3E}">
        <p14:creationId xmlns:p14="http://schemas.microsoft.com/office/powerpoint/2010/main" val="108596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33699" y="704167"/>
            <a:ext cx="6311528" cy="6019800"/>
            <a:chOff x="1433699" y="647700"/>
            <a:chExt cx="6311528" cy="6019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3699" y="647700"/>
              <a:ext cx="6311528" cy="6019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1604546" y="647700"/>
              <a:ext cx="254000" cy="360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604546" y="3714067"/>
              <a:ext cx="254000" cy="360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774631" y="0"/>
            <a:ext cx="559793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Novel RNA species: annotating </a:t>
            </a:r>
            <a:r>
              <a:rPr lang="en-US" sz="2600" dirty="0" err="1" smtClean="0">
                <a:latin typeface="Calibri"/>
                <a:cs typeface="Calibri"/>
              </a:rPr>
              <a:t>lincRNAs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9698" y="3770533"/>
            <a:ext cx="6961001" cy="2953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0" y="6543675"/>
            <a:ext cx="2909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latin typeface="Calibri" charset="0"/>
                <a:cs typeface="Calibri" charset="0"/>
              </a:rPr>
              <a:t>Guttman</a:t>
            </a:r>
            <a:r>
              <a:rPr lang="en-US" sz="1200" dirty="0" smtClean="0">
                <a:latin typeface="Calibri" charset="0"/>
                <a:cs typeface="Calibri" charset="0"/>
              </a:rPr>
              <a:t> </a:t>
            </a:r>
            <a:r>
              <a:rPr lang="en-US" sz="1200" i="1" dirty="0" smtClean="0">
                <a:latin typeface="Calibri" charset="0"/>
                <a:cs typeface="Calibri" charset="0"/>
              </a:rPr>
              <a:t>et al Nat </a:t>
            </a:r>
            <a:r>
              <a:rPr lang="en-US" sz="1200" i="1" dirty="0" err="1" smtClean="0">
                <a:latin typeface="Calibri" charset="0"/>
                <a:cs typeface="Calibri" charset="0"/>
              </a:rPr>
              <a:t>Biotechnol</a:t>
            </a:r>
            <a:r>
              <a:rPr lang="en-US" sz="1200" dirty="0">
                <a:latin typeface="Calibri" charset="0"/>
                <a:cs typeface="Calibri" charset="0"/>
              </a:rPr>
              <a:t> </a:t>
            </a:r>
            <a:r>
              <a:rPr lang="en-US" sz="1200" dirty="0" smtClean="0">
                <a:latin typeface="Calibri" charset="0"/>
                <a:cs typeface="Calibri" charset="0"/>
              </a:rPr>
              <a:t>28:503 </a:t>
            </a:r>
            <a:r>
              <a:rPr lang="en-US" sz="1200" dirty="0">
                <a:latin typeface="Calibri" charset="0"/>
                <a:cs typeface="Calibri" charset="0"/>
              </a:rPr>
              <a:t>(</a:t>
            </a:r>
            <a:r>
              <a:rPr lang="en-US" sz="1200" dirty="0" smtClean="0">
                <a:latin typeface="Calibri" charset="0"/>
                <a:cs typeface="Calibri" charset="0"/>
              </a:rPr>
              <a:t>2010)  </a:t>
            </a:r>
            <a:endParaRPr lang="en-US" sz="12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4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76378" r="-23" b="157"/>
          <a:stretch/>
        </p:blipFill>
        <p:spPr bwMode="auto">
          <a:xfrm>
            <a:off x="779907" y="4151682"/>
            <a:ext cx="7717536" cy="123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9"/>
          <p:cNvSpPr txBox="1">
            <a:spLocks noChangeArrowheads="1"/>
          </p:cNvSpPr>
          <p:nvPr/>
        </p:nvSpPr>
        <p:spPr bwMode="auto">
          <a:xfrm>
            <a:off x="4638675" y="6581775"/>
            <a:ext cx="447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Calibri" charset="0"/>
              </a:rPr>
              <a:t>Noonan and McCallion, </a:t>
            </a:r>
            <a:r>
              <a:rPr lang="en-US" sz="1200" i="1">
                <a:latin typeface="Calibri" charset="0"/>
                <a:cs typeface="Calibri" charset="0"/>
              </a:rPr>
              <a:t>Ann Rev Genomics Hum Genet</a:t>
            </a:r>
            <a:r>
              <a:rPr lang="en-US" sz="1200">
                <a:latin typeface="Calibri" charset="0"/>
                <a:cs typeface="Calibri" charset="0"/>
              </a:rPr>
              <a:t> 11:1 (2010)</a:t>
            </a:r>
          </a:p>
        </p:txBody>
      </p:sp>
      <p:sp>
        <p:nvSpPr>
          <p:cNvPr id="16387" name="TextBox 10"/>
          <p:cNvSpPr txBox="1">
            <a:spLocks noChangeArrowheads="1"/>
          </p:cNvSpPr>
          <p:nvPr/>
        </p:nvSpPr>
        <p:spPr bwMode="auto">
          <a:xfrm>
            <a:off x="1536357" y="120147"/>
            <a:ext cx="60871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>
                <a:latin typeface="Calibri" charset="0"/>
                <a:cs typeface="Calibri" charset="0"/>
              </a:rPr>
              <a:t>I</a:t>
            </a:r>
            <a:r>
              <a:rPr lang="en-US" sz="2600" dirty="0" smtClean="0">
                <a:latin typeface="Calibri" charset="0"/>
                <a:cs typeface="Calibri" charset="0"/>
              </a:rPr>
              <a:t>dentifying </a:t>
            </a:r>
            <a:r>
              <a:rPr lang="en-US" sz="2600" dirty="0">
                <a:latin typeface="Calibri" charset="0"/>
                <a:cs typeface="Calibri" charset="0"/>
              </a:rPr>
              <a:t>regulatory </a:t>
            </a:r>
            <a:r>
              <a:rPr lang="en-US" sz="2600" dirty="0" smtClean="0">
                <a:latin typeface="Calibri" charset="0"/>
                <a:cs typeface="Calibri" charset="0"/>
              </a:rPr>
              <a:t>functions in </a:t>
            </a:r>
            <a:r>
              <a:rPr lang="en-US" sz="2600" dirty="0">
                <a:latin typeface="Calibri" charset="0"/>
                <a:cs typeface="Calibri" charset="0"/>
              </a:rPr>
              <a:t>genomes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3" r="-20" b="48723"/>
          <a:stretch/>
        </p:blipFill>
        <p:spPr bwMode="auto">
          <a:xfrm>
            <a:off x="779907" y="1361112"/>
            <a:ext cx="7717536" cy="269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51573" y="2730098"/>
            <a:ext cx="7745870" cy="132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1573" y="4245264"/>
            <a:ext cx="7745870" cy="132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4963" y="1116014"/>
            <a:ext cx="8509000" cy="5143499"/>
            <a:chOff x="0" y="1003300"/>
            <a:chExt cx="9144000" cy="5448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03300"/>
              <a:ext cx="9144000" cy="13467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1400" y="3022600"/>
              <a:ext cx="7086600" cy="3429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88900" y="1003301"/>
              <a:ext cx="254000" cy="52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095834" y="0"/>
            <a:ext cx="69555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Exploiting sequence information in RNA-</a:t>
            </a:r>
            <a:r>
              <a:rPr lang="en-US" sz="2600" dirty="0" err="1" smtClean="0">
                <a:latin typeface="Calibri"/>
                <a:cs typeface="Calibri"/>
              </a:rPr>
              <a:t>seq</a:t>
            </a:r>
            <a:r>
              <a:rPr lang="en-US" sz="2600" dirty="0" smtClean="0">
                <a:latin typeface="Calibri"/>
                <a:cs typeface="Calibri"/>
              </a:rPr>
              <a:t> reads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555601"/>
            <a:ext cx="33831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latin typeface="Calibri" charset="0"/>
                <a:cs typeface="Calibri" charset="0"/>
              </a:rPr>
              <a:t>Majewski</a:t>
            </a:r>
            <a:r>
              <a:rPr lang="en-US" sz="1200" dirty="0" smtClean="0">
                <a:latin typeface="Calibri" charset="0"/>
                <a:cs typeface="Calibri" charset="0"/>
              </a:rPr>
              <a:t> and </a:t>
            </a:r>
            <a:r>
              <a:rPr lang="en-US" sz="1200" dirty="0" err="1" smtClean="0">
                <a:latin typeface="Calibri" charset="0"/>
                <a:cs typeface="Calibri" charset="0"/>
              </a:rPr>
              <a:t>Pastinen</a:t>
            </a:r>
            <a:r>
              <a:rPr lang="en-US" sz="1200" dirty="0" smtClean="0">
                <a:latin typeface="Calibri" charset="0"/>
                <a:cs typeface="Calibri" charset="0"/>
              </a:rPr>
              <a:t>. </a:t>
            </a:r>
            <a:r>
              <a:rPr lang="en-US" sz="1200" i="1" dirty="0" smtClean="0">
                <a:latin typeface="Calibri" charset="0"/>
                <a:cs typeface="Calibri" charset="0"/>
              </a:rPr>
              <a:t>Trends Genet</a:t>
            </a:r>
            <a:r>
              <a:rPr lang="en-US" sz="1200" dirty="0" smtClean="0">
                <a:latin typeface="Calibri" charset="0"/>
                <a:cs typeface="Calibri" charset="0"/>
              </a:rPr>
              <a:t> 27:72 (2011)</a:t>
            </a:r>
            <a:endParaRPr lang="en-US" sz="12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7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50800" y="6555601"/>
            <a:ext cx="24721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latin typeface="Calibri" charset="0"/>
                <a:cs typeface="Calibri" charset="0"/>
              </a:rPr>
              <a:t>Pickrell</a:t>
            </a:r>
            <a:r>
              <a:rPr lang="en-US" sz="1200" dirty="0" smtClean="0">
                <a:latin typeface="Calibri" charset="0"/>
                <a:cs typeface="Calibri" charset="0"/>
              </a:rPr>
              <a:t> </a:t>
            </a:r>
            <a:r>
              <a:rPr lang="en-US" sz="1200" i="1" dirty="0" smtClean="0">
                <a:latin typeface="Calibri" charset="0"/>
                <a:cs typeface="Calibri" charset="0"/>
              </a:rPr>
              <a:t>et al</a:t>
            </a:r>
            <a:r>
              <a:rPr lang="en-US" sz="1200" dirty="0" smtClean="0">
                <a:latin typeface="Calibri" charset="0"/>
                <a:cs typeface="Calibri" charset="0"/>
              </a:rPr>
              <a:t> . </a:t>
            </a:r>
            <a:r>
              <a:rPr lang="en-US" sz="1200" i="1" dirty="0" smtClean="0">
                <a:latin typeface="Calibri" charset="0"/>
                <a:cs typeface="Calibri" charset="0"/>
              </a:rPr>
              <a:t>Nature</a:t>
            </a:r>
            <a:r>
              <a:rPr lang="en-US" sz="1200" dirty="0" smtClean="0">
                <a:latin typeface="Calibri" charset="0"/>
                <a:cs typeface="Calibri" charset="0"/>
              </a:rPr>
              <a:t> 464:768 (2010)</a:t>
            </a:r>
            <a:endParaRPr lang="en-US" sz="1200" dirty="0">
              <a:latin typeface="Calibri" charset="0"/>
              <a:cs typeface="Calibri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967104" y="0"/>
            <a:ext cx="52130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latin typeface="Calibri"/>
                <a:cs typeface="Calibri"/>
              </a:rPr>
              <a:t>Detecting variants that affect splicing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36800" y="766029"/>
            <a:ext cx="4485545" cy="5952271"/>
            <a:chOff x="2336800" y="766029"/>
            <a:chExt cx="4485545" cy="59522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6800" y="766029"/>
              <a:ext cx="4485545" cy="595227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2472101" y="766029"/>
              <a:ext cx="205409" cy="27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846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1867168" y="385465"/>
            <a:ext cx="54113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Big functional genomics data: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ENCODE, Roadmap </a:t>
            </a:r>
            <a:r>
              <a:rPr lang="en-US" sz="2800" dirty="0" err="1" smtClean="0">
                <a:solidFill>
                  <a:schemeClr val="bg1"/>
                </a:solidFill>
              </a:rPr>
              <a:t>Epigenome</a:t>
            </a:r>
            <a:r>
              <a:rPr lang="en-US" sz="2800" dirty="0" smtClean="0">
                <a:solidFill>
                  <a:schemeClr val="bg1"/>
                </a:solidFill>
              </a:rPr>
              <a:t>, etc.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5" y="1638300"/>
            <a:ext cx="7058915" cy="44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9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1941" y="5540188"/>
            <a:ext cx="530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novel independent transcript in the first </a:t>
            </a:r>
            <a:r>
              <a:rPr lang="en-US" dirty="0" err="1" smtClean="0"/>
              <a:t>intron</a:t>
            </a:r>
            <a:r>
              <a:rPr lang="en-US" dirty="0" smtClean="0"/>
              <a:t> of TP53</a:t>
            </a:r>
            <a:endParaRPr lang="en-US" dirty="0"/>
          </a:p>
        </p:txBody>
      </p:sp>
      <p:pic>
        <p:nvPicPr>
          <p:cNvPr id="19458" name="Picture 2" descr="Figure 1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345" y="1652448"/>
            <a:ext cx="5502180" cy="4439260"/>
          </a:xfrm>
          <a:prstGeom prst="rect">
            <a:avLst/>
          </a:prstGeom>
          <a:noFill/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544185" y="0"/>
            <a:ext cx="6058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smtClean="0"/>
              <a:t>ENCODE data at the UCSC genome browser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83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State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219200"/>
            <a:ext cx="5580062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1028"/>
          <p:cNvSpPr>
            <a:spLocks noChangeArrowheads="1"/>
          </p:cNvSpPr>
          <p:nvPr/>
        </p:nvSpPr>
        <p:spPr bwMode="auto">
          <a:xfrm>
            <a:off x="1624005" y="76200"/>
            <a:ext cx="59451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>
                <a:latin typeface="Calibri" charset="0"/>
                <a:cs typeface="Calibri" charset="0"/>
              </a:rPr>
              <a:t>The genetic architecture of human </a:t>
            </a:r>
            <a:r>
              <a:rPr lang="en-US" sz="2600" dirty="0" smtClean="0">
                <a:latin typeface="Calibri" charset="0"/>
                <a:cs typeface="Calibri" charset="0"/>
              </a:rPr>
              <a:t>disease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 flipH="1" flipV="1">
            <a:off x="6070600" y="4629150"/>
            <a:ext cx="1498600" cy="69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 flipH="1" flipV="1">
            <a:off x="6172200" y="5588000"/>
            <a:ext cx="1498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-7938" y="6592888"/>
            <a:ext cx="22923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Calibri" charset="0"/>
              </a:rPr>
              <a:t>State, MW. </a:t>
            </a:r>
            <a:r>
              <a:rPr lang="en-US" sz="1200" i="1">
                <a:latin typeface="Calibri" charset="0"/>
                <a:cs typeface="Calibri" charset="0"/>
              </a:rPr>
              <a:t>Neuron </a:t>
            </a:r>
            <a:r>
              <a:rPr lang="en-US" sz="1200">
                <a:latin typeface="Calibri" charset="0"/>
                <a:cs typeface="Calibri" charset="0"/>
              </a:rPr>
              <a:t>68:254 (2010)</a:t>
            </a:r>
          </a:p>
        </p:txBody>
      </p:sp>
    </p:spTree>
    <p:extLst>
      <p:ext uri="{BB962C8B-B14F-4D97-AF65-F5344CB8AC3E}">
        <p14:creationId xmlns:p14="http://schemas.microsoft.com/office/powerpoint/2010/main" val="11658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231775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7525"/>
            <a:ext cx="91440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9624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200400" y="4800600"/>
            <a:ext cx="152400" cy="8382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>
              <a:latin typeface="Calibri" charset="0"/>
              <a:cs typeface="Calibri" charset="0"/>
            </a:endParaRP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1534606" y="42863"/>
            <a:ext cx="60747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>
                <a:latin typeface="Calibri" charset="0"/>
                <a:cs typeface="Calibri" charset="0"/>
              </a:rPr>
              <a:t>Whole genome sequencing: 1000 Genomes</a:t>
            </a:r>
          </a:p>
        </p:txBody>
      </p:sp>
    </p:spTree>
    <p:extLst>
      <p:ext uri="{BB962C8B-B14F-4D97-AF65-F5344CB8AC3E}">
        <p14:creationId xmlns:p14="http://schemas.microsoft.com/office/powerpoint/2010/main" val="55518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4775"/>
            <a:ext cx="64833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1031"/>
          <p:cNvSpPr>
            <a:spLocks noChangeArrowheads="1"/>
          </p:cNvSpPr>
          <p:nvPr/>
        </p:nvSpPr>
        <p:spPr bwMode="auto">
          <a:xfrm>
            <a:off x="49213" y="1181100"/>
            <a:ext cx="19319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</a:rPr>
              <a:t>Nature 467:1061 (2010)</a:t>
            </a:r>
          </a:p>
        </p:txBody>
      </p:sp>
      <p:pic>
        <p:nvPicPr>
          <p:cNvPr id="2662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31947" r="40044" b="-53"/>
          <a:stretch>
            <a:fillRect/>
          </a:stretch>
        </p:blipFill>
        <p:spPr bwMode="auto">
          <a:xfrm>
            <a:off x="87313" y="2151063"/>
            <a:ext cx="89630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0650" y="4441825"/>
            <a:ext cx="8794750" cy="307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78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5"/>
          <p:cNvGrpSpPr>
            <a:grpSpLocks/>
          </p:cNvGrpSpPr>
          <p:nvPr/>
        </p:nvGrpSpPr>
        <p:grpSpPr bwMode="auto">
          <a:xfrm>
            <a:off x="1323975" y="0"/>
            <a:ext cx="6270625" cy="6672263"/>
            <a:chOff x="1316567" y="0"/>
            <a:chExt cx="6520839" cy="6858000"/>
          </a:xfrm>
        </p:grpSpPr>
        <p:pic>
          <p:nvPicPr>
            <p:cNvPr id="27652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567" y="0"/>
              <a:ext cx="652083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136623" y="119114"/>
              <a:ext cx="2593479" cy="4053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800">
                <a:latin typeface="Calibri"/>
                <a:cs typeface="Calibri"/>
              </a:endParaRPr>
            </a:p>
          </p:txBody>
        </p:sp>
      </p:grpSp>
      <p:sp>
        <p:nvSpPr>
          <p:cNvPr id="27650" name="TextBox 6"/>
          <p:cNvSpPr txBox="1">
            <a:spLocks noChangeArrowheads="1"/>
          </p:cNvSpPr>
          <p:nvPr/>
        </p:nvSpPr>
        <p:spPr bwMode="auto">
          <a:xfrm>
            <a:off x="5800725" y="6562725"/>
            <a:ext cx="342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Calibri" charset="0"/>
              </a:rPr>
              <a:t>Cooper and Shendure, </a:t>
            </a:r>
            <a:r>
              <a:rPr lang="en-US" sz="1200" i="1">
                <a:latin typeface="Calibri" charset="0"/>
                <a:cs typeface="Calibri" charset="0"/>
              </a:rPr>
              <a:t>Nat Rev Genet </a:t>
            </a:r>
            <a:r>
              <a:rPr lang="en-US" sz="1200">
                <a:latin typeface="Calibri" charset="0"/>
                <a:cs typeface="Calibri" charset="0"/>
              </a:rPr>
              <a:t>12:628 (2011)</a:t>
            </a:r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4995863" y="134938"/>
            <a:ext cx="415385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>
                <a:latin typeface="Calibri" charset="0"/>
                <a:cs typeface="Calibri" charset="0"/>
              </a:rPr>
              <a:t>Challenge:</a:t>
            </a:r>
          </a:p>
          <a:p>
            <a:r>
              <a:rPr lang="en-US" sz="2600" dirty="0">
                <a:latin typeface="Calibri" charset="0"/>
                <a:cs typeface="Calibri" charset="0"/>
              </a:rPr>
              <a:t>Interpreting genetic variation</a:t>
            </a:r>
          </a:p>
        </p:txBody>
      </p:sp>
    </p:spTree>
    <p:extLst>
      <p:ext uri="{BB962C8B-B14F-4D97-AF65-F5344CB8AC3E}">
        <p14:creationId xmlns:p14="http://schemas.microsoft.com/office/powerpoint/2010/main" val="83642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754063"/>
            <a:ext cx="89090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860786" y="114300"/>
            <a:ext cx="54224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>
                <a:latin typeface="Calibri" charset="0"/>
                <a:cs typeface="Calibri" charset="0"/>
              </a:rPr>
              <a:t>Genome reduction: </a:t>
            </a:r>
            <a:r>
              <a:rPr lang="en-US" sz="2600" dirty="0" err="1">
                <a:latin typeface="Calibri" charset="0"/>
                <a:cs typeface="Calibri" charset="0"/>
              </a:rPr>
              <a:t>Exome</a:t>
            </a:r>
            <a:r>
              <a:rPr lang="en-US" sz="2600" dirty="0">
                <a:latin typeface="Calibri" charset="0"/>
                <a:cs typeface="Calibri" charset="0"/>
              </a:rPr>
              <a:t> sequencing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-7938" y="6592888"/>
            <a:ext cx="298450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Calibri" charset="0"/>
              </a:rPr>
              <a:t>Bamshad </a:t>
            </a:r>
            <a:r>
              <a:rPr lang="en-US" sz="1200" i="1">
                <a:latin typeface="Calibri" charset="0"/>
                <a:cs typeface="Calibri" charset="0"/>
              </a:rPr>
              <a:t>et al.</a:t>
            </a:r>
            <a:r>
              <a:rPr lang="en-US" sz="1200">
                <a:latin typeface="Calibri" charset="0"/>
                <a:cs typeface="Calibri" charset="0"/>
              </a:rPr>
              <a:t> </a:t>
            </a:r>
            <a:r>
              <a:rPr lang="en-US" sz="1200" i="1">
                <a:latin typeface="Calibri" charset="0"/>
                <a:cs typeface="Calibri" charset="0"/>
              </a:rPr>
              <a:t>Nat Rev Genet </a:t>
            </a:r>
            <a:r>
              <a:rPr lang="en-US" sz="1200">
                <a:latin typeface="Calibri" charset="0"/>
                <a:cs typeface="Calibri" charset="0"/>
              </a:rPr>
              <a:t> 12:745 (2011)</a:t>
            </a:r>
          </a:p>
        </p:txBody>
      </p:sp>
    </p:spTree>
    <p:extLst>
      <p:ext uri="{BB962C8B-B14F-4D97-AF65-F5344CB8AC3E}">
        <p14:creationId xmlns:p14="http://schemas.microsoft.com/office/powerpoint/2010/main" val="211089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56219" b="47440"/>
          <a:stretch>
            <a:fillRect/>
          </a:stretch>
        </p:blipFill>
        <p:spPr bwMode="auto">
          <a:xfrm>
            <a:off x="4491038" y="1358900"/>
            <a:ext cx="36290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4" r="63939" b="-34"/>
          <a:stretch>
            <a:fillRect/>
          </a:stretch>
        </p:blipFill>
        <p:spPr bwMode="auto">
          <a:xfrm>
            <a:off x="350838" y="1263650"/>
            <a:ext cx="2989262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838" y="1397000"/>
            <a:ext cx="207962" cy="157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0213" y="4478338"/>
            <a:ext cx="207962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0400" y="1379538"/>
            <a:ext cx="20955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70400" y="4437063"/>
            <a:ext cx="209550" cy="157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5783" name="Rectangle 11"/>
          <p:cNvSpPr>
            <a:spLocks noChangeArrowheads="1"/>
          </p:cNvSpPr>
          <p:nvPr/>
        </p:nvSpPr>
        <p:spPr bwMode="auto">
          <a:xfrm>
            <a:off x="1209675" y="1030288"/>
            <a:ext cx="2254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i="1">
                <a:latin typeface="Calibri" charset="0"/>
                <a:cs typeface="Calibri" charset="0"/>
              </a:rPr>
              <a:t>De novo </a:t>
            </a:r>
            <a:r>
              <a:rPr lang="en-US" sz="2200">
                <a:latin typeface="Calibri" charset="0"/>
                <a:cs typeface="Calibri" charset="0"/>
              </a:rPr>
              <a:t>mutation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70075" y="4962525"/>
            <a:ext cx="6673850" cy="1746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300"/>
              </a:spcAft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Likely to have functional effect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Recurrence in independent affected individuals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Absence in controls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Reveal critical pathways in disease – allow interpretation of</a:t>
            </a:r>
          </a:p>
          <a:p>
            <a:pPr>
              <a:defRPr/>
            </a:pPr>
            <a:r>
              <a:rPr lang="en-US" sz="2000" dirty="0">
                <a:latin typeface="Calibri"/>
                <a:cs typeface="Calibri"/>
              </a:rPr>
              <a:t>	transmitted variants in common cases</a:t>
            </a:r>
          </a:p>
        </p:txBody>
      </p:sp>
      <p:sp>
        <p:nvSpPr>
          <p:cNvPr id="75785" name="Rectangle 13"/>
          <p:cNvSpPr>
            <a:spLocks noChangeArrowheads="1"/>
          </p:cNvSpPr>
          <p:nvPr/>
        </p:nvSpPr>
        <p:spPr bwMode="auto">
          <a:xfrm>
            <a:off x="4449763" y="1019175"/>
            <a:ext cx="4435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latin typeface="Calibri" charset="0"/>
                <a:cs typeface="Calibri" charset="0"/>
              </a:rPr>
              <a:t>Screen unrelated trios for recurrence</a:t>
            </a:r>
          </a:p>
        </p:txBody>
      </p:sp>
      <p:sp>
        <p:nvSpPr>
          <p:cNvPr id="75786" name="Rectangle 16"/>
          <p:cNvSpPr>
            <a:spLocks noChangeArrowheads="1"/>
          </p:cNvSpPr>
          <p:nvPr/>
        </p:nvSpPr>
        <p:spPr bwMode="auto">
          <a:xfrm>
            <a:off x="542640" y="128588"/>
            <a:ext cx="81666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>
                <a:latin typeface="Calibri" charset="0"/>
                <a:cs typeface="Calibri" charset="0"/>
              </a:rPr>
              <a:t>Finding disease-causing rare variants by </a:t>
            </a:r>
            <a:r>
              <a:rPr lang="en-US" sz="2600" dirty="0" err="1">
                <a:latin typeface="Calibri" charset="0"/>
                <a:cs typeface="Calibri" charset="0"/>
              </a:rPr>
              <a:t>exome</a:t>
            </a:r>
            <a:r>
              <a:rPr lang="en-US" sz="2600" dirty="0">
                <a:latin typeface="Calibri" charset="0"/>
                <a:cs typeface="Calibri" charset="0"/>
              </a:rPr>
              <a:t> sequencing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18013" y="1571625"/>
            <a:ext cx="207962" cy="157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07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6097" r="1160" b="50439"/>
          <a:stretch/>
        </p:blipFill>
        <p:spPr bwMode="auto">
          <a:xfrm>
            <a:off x="1314249" y="1814094"/>
            <a:ext cx="7114556" cy="14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6626" y="1410017"/>
            <a:ext cx="6921956" cy="1107111"/>
            <a:chOff x="156626" y="1410017"/>
            <a:chExt cx="6921956" cy="1107111"/>
          </a:xfrm>
        </p:grpSpPr>
        <p:sp>
          <p:nvSpPr>
            <p:cNvPr id="12" name="Rectangle 11"/>
            <p:cNvSpPr/>
            <p:nvPr/>
          </p:nvSpPr>
          <p:spPr>
            <a:xfrm>
              <a:off x="156626" y="1410017"/>
              <a:ext cx="15156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Calibri"/>
                  <a:cs typeface="Calibri"/>
                </a:rPr>
                <a:t>1. TF binding</a:t>
              </a:r>
              <a:endParaRPr lang="en-US" sz="2000" dirty="0">
                <a:latin typeface="Calibri"/>
                <a:cs typeface="Calibri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 rot="16200000">
              <a:off x="6273220" y="1711766"/>
              <a:ext cx="1028907" cy="581817"/>
              <a:chOff x="5412267" y="3660218"/>
              <a:chExt cx="950976" cy="52161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8079" t="36508" r="87488" b="38418"/>
              <a:stretch/>
            </p:blipFill>
            <p:spPr>
              <a:xfrm rot="16200000">
                <a:off x="5677443" y="3496028"/>
                <a:ext cx="420624" cy="950976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497004" y="3660218"/>
                <a:ext cx="451192" cy="1894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9479" t="2270" r="86782" b="73519"/>
            <a:stretch/>
          </p:blipFill>
          <p:spPr>
            <a:xfrm>
              <a:off x="2335276" y="1448117"/>
              <a:ext cx="384048" cy="1024128"/>
            </a:xfrm>
            <a:prstGeom prst="rect">
              <a:avLst/>
            </a:prstGeom>
          </p:spPr>
        </p:pic>
      </p:grp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1443486" y="120147"/>
            <a:ext cx="62729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Biochemical indicators of regulatory function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6626" y="3108040"/>
            <a:ext cx="14983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. Histone</a:t>
            </a:r>
          </a:p>
          <a:p>
            <a:r>
              <a:rPr lang="en-US" sz="2000" dirty="0" smtClean="0">
                <a:latin typeface="Calibri"/>
                <a:cs typeface="Calibri"/>
              </a:rPr>
              <a:t>modification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108040"/>
            <a:ext cx="1218905" cy="8590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713" y="3108040"/>
            <a:ext cx="1218905" cy="859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7700" y="335291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H3K27ac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17518" y="335291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H3K4me3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6626" y="4289140"/>
            <a:ext cx="7045121" cy="1015663"/>
            <a:chOff x="156626" y="4289140"/>
            <a:chExt cx="7045121" cy="1015663"/>
          </a:xfrm>
        </p:grpSpPr>
        <p:sp>
          <p:nvSpPr>
            <p:cNvPr id="38" name="Rectangle 37"/>
            <p:cNvSpPr/>
            <p:nvPr/>
          </p:nvSpPr>
          <p:spPr>
            <a:xfrm>
              <a:off x="156626" y="4289140"/>
              <a:ext cx="15389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Calibri"/>
                  <a:cs typeface="Calibri"/>
                </a:rPr>
                <a:t>3. Chromatin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modifiers &amp;</a:t>
              </a:r>
            </a:p>
            <a:p>
              <a:r>
                <a:rPr lang="en-US" sz="2000" dirty="0" err="1" smtClean="0">
                  <a:latin typeface="Calibri"/>
                  <a:cs typeface="Calibri"/>
                </a:rPr>
                <a:t>coactivators</a:t>
              </a:r>
              <a:endParaRPr lang="en-US" sz="2000" dirty="0">
                <a:latin typeface="Calibri"/>
                <a:cs typeface="Calibri"/>
              </a:endParaRPr>
            </a:p>
          </p:txBody>
        </p:sp>
        <p:sp>
          <p:nvSpPr>
            <p:cNvPr id="39" name="Connector 38"/>
            <p:cNvSpPr/>
            <p:nvPr/>
          </p:nvSpPr>
          <p:spPr>
            <a:xfrm>
              <a:off x="2153920" y="4533403"/>
              <a:ext cx="822960" cy="422560"/>
            </a:xfrm>
            <a:prstGeom prst="flowChartConnector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24503" y="4560017"/>
              <a:ext cx="65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p300</a:t>
              </a:r>
              <a:endParaRPr lang="en-US" dirty="0"/>
            </a:p>
          </p:txBody>
        </p:sp>
        <p:sp>
          <p:nvSpPr>
            <p:cNvPr id="40" name="Connector 39"/>
            <p:cNvSpPr/>
            <p:nvPr/>
          </p:nvSpPr>
          <p:spPr>
            <a:xfrm>
              <a:off x="6378787" y="4533403"/>
              <a:ext cx="822960" cy="422560"/>
            </a:xfrm>
            <a:prstGeom prst="flowChartConnector">
              <a:avLst/>
            </a:prstGeom>
            <a:solidFill>
              <a:srgbClr val="008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97110" y="4560017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MLL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6626" y="5524054"/>
            <a:ext cx="7052328" cy="1178658"/>
            <a:chOff x="156626" y="5524054"/>
            <a:chExt cx="7052328" cy="1178658"/>
          </a:xfrm>
        </p:grpSpPr>
        <p:sp>
          <p:nvSpPr>
            <p:cNvPr id="42" name="Rectangle 41"/>
            <p:cNvSpPr/>
            <p:nvPr/>
          </p:nvSpPr>
          <p:spPr>
            <a:xfrm>
              <a:off x="156626" y="5759440"/>
              <a:ext cx="174559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4</a:t>
              </a:r>
              <a:r>
                <a:rPr lang="en-US" sz="2000" dirty="0" smtClean="0">
                  <a:latin typeface="Calibri"/>
                  <a:cs typeface="Calibri"/>
                </a:rPr>
                <a:t>. DNA looping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factors</a:t>
              </a:r>
              <a:endParaRPr lang="en-US" sz="2000" dirty="0">
                <a:latin typeface="Calibri"/>
                <a:cs typeface="Calibri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l="34029" t="6115" r="33331" b="18151"/>
            <a:stretch/>
          </p:blipFill>
          <p:spPr>
            <a:xfrm>
              <a:off x="2097428" y="5524054"/>
              <a:ext cx="860201" cy="11786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/>
            <a:srcRect l="34029" t="6115" r="33331" b="18151"/>
            <a:stretch/>
          </p:blipFill>
          <p:spPr>
            <a:xfrm>
              <a:off x="6348753" y="5524054"/>
              <a:ext cx="860201" cy="11786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76880" y="6017164"/>
              <a:ext cx="904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cohesin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266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/>
      <p:bldP spid="3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5" y="93938"/>
            <a:ext cx="6870188" cy="1651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3" y="2531508"/>
            <a:ext cx="5077422" cy="4093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770" y="1925488"/>
            <a:ext cx="486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Excess of damaging mutations in affected siblings: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0156" y="2760201"/>
            <a:ext cx="33393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Genes with multiple independent</a:t>
            </a:r>
          </a:p>
          <a:p>
            <a:r>
              <a:rPr lang="en-US" dirty="0" smtClean="0"/>
              <a:t>loss of function mutations:</a:t>
            </a:r>
          </a:p>
          <a:p>
            <a:endParaRPr lang="en-US" dirty="0"/>
          </a:p>
          <a:p>
            <a:r>
              <a:rPr lang="en-US" i="1" dirty="0" smtClean="0"/>
              <a:t>CHD8</a:t>
            </a:r>
          </a:p>
          <a:p>
            <a:r>
              <a:rPr lang="en-US" i="1" dirty="0" smtClean="0"/>
              <a:t>SCN2A</a:t>
            </a:r>
          </a:p>
          <a:p>
            <a:r>
              <a:rPr lang="en-US" i="1" dirty="0" smtClean="0"/>
              <a:t>DYRK1A</a:t>
            </a:r>
          </a:p>
          <a:p>
            <a:r>
              <a:rPr lang="en-US" i="1" dirty="0" smtClean="0"/>
              <a:t>ANK2</a:t>
            </a:r>
          </a:p>
          <a:p>
            <a:r>
              <a:rPr lang="en-US" i="1" dirty="0" smtClean="0"/>
              <a:t>GRIN2B</a:t>
            </a:r>
          </a:p>
          <a:p>
            <a:r>
              <a:rPr lang="en-US" i="1" dirty="0" smtClean="0"/>
              <a:t>TBR1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10006" y="6505822"/>
            <a:ext cx="2864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Sanders et al. Nature 485:237 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706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90" y="2309927"/>
            <a:ext cx="8030220" cy="3228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06886" y="1921213"/>
            <a:ext cx="5530486" cy="417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639288" y="2282313"/>
            <a:ext cx="750750" cy="417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32834" y="160948"/>
            <a:ext cx="6678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ASD-related genes are co-expressed during </a:t>
            </a:r>
            <a:r>
              <a:rPr lang="en-US" sz="2400" dirty="0" err="1" smtClean="0"/>
              <a:t>midfetal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cortical development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40006" y="6474349"/>
            <a:ext cx="2568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Willsey</a:t>
            </a:r>
            <a:r>
              <a:rPr lang="en-US" sz="1400" dirty="0" smtClean="0"/>
              <a:t> et al. Cell 155:997 (2013)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852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51610" y="120147"/>
            <a:ext cx="82567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Regulatory functions are tissue/cell type/time point-specific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587" y="977900"/>
            <a:ext cx="9144000" cy="5772713"/>
            <a:chOff x="-1587" y="977900"/>
            <a:chExt cx="9144000" cy="57727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87" y="1117600"/>
              <a:ext cx="9144000" cy="563301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6009" y="977900"/>
              <a:ext cx="919991" cy="591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6009" y="4165600"/>
              <a:ext cx="919991" cy="591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343910" y="6438900"/>
            <a:ext cx="6798504" cy="419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008" y="4330700"/>
            <a:ext cx="9046405" cy="252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36138" y="6581001"/>
            <a:ext cx="2642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Visel</a:t>
            </a:r>
            <a:r>
              <a:rPr lang="en-US" sz="1200" dirty="0" smtClean="0"/>
              <a:t> et al. (2009) Nature 461:199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747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1536357" y="120147"/>
            <a:ext cx="60871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>
                <a:latin typeface="Calibri" charset="0"/>
                <a:cs typeface="Calibri" charset="0"/>
              </a:rPr>
              <a:t>I</a:t>
            </a:r>
            <a:r>
              <a:rPr lang="en-US" sz="2600" dirty="0" smtClean="0">
                <a:latin typeface="Calibri" charset="0"/>
                <a:cs typeface="Calibri" charset="0"/>
              </a:rPr>
              <a:t>dentifying </a:t>
            </a:r>
            <a:r>
              <a:rPr lang="en-US" sz="2600" dirty="0">
                <a:latin typeface="Calibri" charset="0"/>
                <a:cs typeface="Calibri" charset="0"/>
              </a:rPr>
              <a:t>regulatory </a:t>
            </a:r>
            <a:r>
              <a:rPr lang="en-US" sz="2600" dirty="0" smtClean="0">
                <a:latin typeface="Calibri" charset="0"/>
                <a:cs typeface="Calibri" charset="0"/>
              </a:rPr>
              <a:t>functions in </a:t>
            </a:r>
            <a:r>
              <a:rPr lang="en-US" sz="2600" dirty="0">
                <a:latin typeface="Calibri" charset="0"/>
                <a:cs typeface="Calibri" charset="0"/>
              </a:rPr>
              <a:t>genomes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261534" y="1576909"/>
            <a:ext cx="782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13114" y="1134526"/>
            <a:ext cx="329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Chr5: 133,876,119 – 134,876,119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0072" y="1734300"/>
            <a:ext cx="9135734" cy="1288295"/>
            <a:chOff x="10072" y="1734300"/>
            <a:chExt cx="9135734" cy="128829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t="-2367" b="69020"/>
            <a:stretch/>
          </p:blipFill>
          <p:spPr>
            <a:xfrm>
              <a:off x="1119406" y="1734300"/>
              <a:ext cx="8026400" cy="1280160"/>
            </a:xfrm>
            <a:prstGeom prst="rect">
              <a:avLst/>
            </a:prstGeom>
          </p:spPr>
        </p:pic>
        <p:sp>
          <p:nvSpPr>
            <p:cNvPr id="32" name="Right Brace 31"/>
            <p:cNvSpPr/>
            <p:nvPr/>
          </p:nvSpPr>
          <p:spPr>
            <a:xfrm flipH="1">
              <a:off x="748810" y="1789637"/>
              <a:ext cx="393702" cy="1232958"/>
            </a:xfrm>
            <a:prstGeom prst="rightBrace">
              <a:avLst>
                <a:gd name="adj1" fmla="val 8333"/>
                <a:gd name="adj2" fmla="val 50184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072" y="2202931"/>
              <a:ext cx="7063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Genes</a:t>
              </a:r>
              <a:endParaRPr lang="en-US" sz="16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052" y="3321889"/>
            <a:ext cx="9100754" cy="392327"/>
            <a:chOff x="45052" y="3245689"/>
            <a:chExt cx="9100754" cy="3923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t="30252" b="60648"/>
            <a:stretch/>
          </p:blipFill>
          <p:spPr>
            <a:xfrm>
              <a:off x="1119406" y="3245689"/>
              <a:ext cx="8026400" cy="38404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5052" y="3299462"/>
              <a:ext cx="12860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Transcription</a:t>
              </a:r>
              <a:endParaRPr lang="en-US" sz="16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2137" y="4289477"/>
            <a:ext cx="9147943" cy="690172"/>
            <a:chOff x="-2137" y="3781477"/>
            <a:chExt cx="9147943" cy="69017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/>
            <a:srcRect t="38981" b="45418"/>
            <a:stretch/>
          </p:blipFill>
          <p:spPr>
            <a:xfrm>
              <a:off x="1119406" y="3781477"/>
              <a:ext cx="8026400" cy="658368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283799" y="4133095"/>
              <a:ext cx="10472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TF binding</a:t>
              </a:r>
              <a:endParaRPr lang="en-US" sz="16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-2137" y="3882178"/>
              <a:ext cx="13332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Histone mods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186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1418834"/>
            <a:ext cx="8153400" cy="5204216"/>
          </a:xfrm>
          <a:prstGeom prst="rect">
            <a:avLst/>
          </a:prstGeo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877983" y="-44953"/>
            <a:ext cx="14039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latin typeface="Calibri" charset="0"/>
                <a:cs typeface="Calibri" charset="0"/>
              </a:rPr>
              <a:t>Methods</a:t>
            </a:r>
            <a:endParaRPr lang="en-US" sz="2600" dirty="0">
              <a:latin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00" y="605724"/>
            <a:ext cx="11854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ChIP-seq</a:t>
            </a:r>
            <a:endParaRPr lang="en-US" sz="2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68020" y="1036320"/>
            <a:ext cx="340868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2400" y="613344"/>
            <a:ext cx="2826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Chromatin accessibility </a:t>
            </a: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935220" y="1043940"/>
            <a:ext cx="340868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44806" y="1116534"/>
            <a:ext cx="49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72012" y="111653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Histone mods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27320" y="1116534"/>
            <a:ext cx="79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DNase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48220" y="1116534"/>
            <a:ext cx="72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15538" y="6581001"/>
            <a:ext cx="2746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Furey</a:t>
            </a:r>
            <a:r>
              <a:rPr lang="en-US" sz="1200" dirty="0" smtClean="0"/>
              <a:t> (2012) Nat Rev Genet 13:840 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4684713" y="571295"/>
            <a:ext cx="4127500" cy="6009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2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0"/>
          <p:cNvGrpSpPr>
            <a:grpSpLocks/>
          </p:cNvGrpSpPr>
          <p:nvPr/>
        </p:nvGrpSpPr>
        <p:grpSpPr bwMode="auto">
          <a:xfrm>
            <a:off x="1697038" y="0"/>
            <a:ext cx="2820987" cy="6858000"/>
            <a:chOff x="858044" y="0"/>
            <a:chExt cx="2821781" cy="6858000"/>
          </a:xfrm>
        </p:grpSpPr>
        <p:grpSp>
          <p:nvGrpSpPr>
            <p:cNvPr id="17435" name="Group 11"/>
            <p:cNvGrpSpPr>
              <a:grpSpLocks/>
            </p:cNvGrpSpPr>
            <p:nvPr/>
          </p:nvGrpSpPr>
          <p:grpSpPr bwMode="auto">
            <a:xfrm>
              <a:off x="858044" y="0"/>
              <a:ext cx="2821781" cy="6858000"/>
              <a:chOff x="858044" y="0"/>
              <a:chExt cx="2821781" cy="6858000"/>
            </a:xfrm>
          </p:grpSpPr>
          <p:grpSp>
            <p:nvGrpSpPr>
              <p:cNvPr id="17437" name="Group 7"/>
              <p:cNvGrpSpPr>
                <a:grpSpLocks/>
              </p:cNvGrpSpPr>
              <p:nvPr/>
            </p:nvGrpSpPr>
            <p:grpSpPr bwMode="auto">
              <a:xfrm>
                <a:off x="858044" y="0"/>
                <a:ext cx="2821781" cy="6858000"/>
                <a:chOff x="858044" y="0"/>
                <a:chExt cx="2821781" cy="6858000"/>
              </a:xfrm>
            </p:grpSpPr>
            <p:pic>
              <p:nvPicPr>
                <p:cNvPr id="17440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8044" y="0"/>
                  <a:ext cx="2821781" cy="685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2526976" y="2098675"/>
                  <a:ext cx="868607" cy="3746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2484102" y="2362200"/>
                  <a:ext cx="352524" cy="222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415819" y="2273300"/>
                  <a:ext cx="352524" cy="311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1196276" y="5630863"/>
                <a:ext cx="1851546" cy="3635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336015" y="2979738"/>
                <a:ext cx="1851546" cy="144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58044" y="5786438"/>
              <a:ext cx="2659810" cy="1071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7410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1" b="-10703"/>
          <a:stretch>
            <a:fillRect/>
          </a:stretch>
        </p:blipFill>
        <p:spPr bwMode="auto">
          <a:xfrm>
            <a:off x="1697038" y="5621338"/>
            <a:ext cx="2820987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68275" y="177800"/>
            <a:ext cx="13684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dirty="0" err="1" smtClean="0">
                <a:latin typeface="Calibri"/>
                <a:cs typeface="Calibri"/>
              </a:rPr>
              <a:t>ChIP-seq</a:t>
            </a:r>
            <a:endParaRPr lang="en-US" sz="260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68463" y="1092200"/>
            <a:ext cx="2565400" cy="52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536700" y="1346200"/>
            <a:ext cx="2565400" cy="1633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668463" y="3111500"/>
            <a:ext cx="2565400" cy="171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5" name="Group 84"/>
          <p:cNvGrpSpPr>
            <a:grpSpLocks/>
          </p:cNvGrpSpPr>
          <p:nvPr/>
        </p:nvGrpSpPr>
        <p:grpSpPr bwMode="auto">
          <a:xfrm>
            <a:off x="5548313" y="1346200"/>
            <a:ext cx="2208212" cy="2257425"/>
            <a:chOff x="5547721" y="1346200"/>
            <a:chExt cx="2208443" cy="2256878"/>
          </a:xfrm>
        </p:grpSpPr>
        <p:grpSp>
          <p:nvGrpSpPr>
            <p:cNvPr id="17427" name="Group 33"/>
            <p:cNvGrpSpPr>
              <a:grpSpLocks/>
            </p:cNvGrpSpPr>
            <p:nvPr/>
          </p:nvGrpSpPr>
          <p:grpSpPr bwMode="auto">
            <a:xfrm>
              <a:off x="6480810" y="1346200"/>
              <a:ext cx="1275354" cy="927100"/>
              <a:chOff x="5895848" y="1346200"/>
              <a:chExt cx="1275354" cy="927100"/>
            </a:xfrm>
          </p:grpSpPr>
          <p:pic>
            <p:nvPicPr>
              <p:cNvPr id="17433" name="Picture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89" t="9142" r="24071" b="70963"/>
              <a:stretch>
                <a:fillRect/>
              </a:stretch>
            </p:blipFill>
            <p:spPr bwMode="auto">
              <a:xfrm>
                <a:off x="5895848" y="1346200"/>
                <a:ext cx="1140226" cy="927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1" name="Straight Connector 30"/>
              <p:cNvCxnSpPr/>
              <p:nvPr/>
            </p:nvCxnSpPr>
            <p:spPr>
              <a:xfrm>
                <a:off x="5896307" y="2166739"/>
                <a:ext cx="127489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28" name="Group 34"/>
            <p:cNvGrpSpPr>
              <a:grpSpLocks/>
            </p:cNvGrpSpPr>
            <p:nvPr/>
          </p:nvGrpSpPr>
          <p:grpSpPr bwMode="auto">
            <a:xfrm>
              <a:off x="6480810" y="2995668"/>
              <a:ext cx="1275354" cy="607410"/>
              <a:chOff x="5895848" y="2894068"/>
              <a:chExt cx="1275354" cy="607410"/>
            </a:xfrm>
          </p:grpSpPr>
          <p:pic>
            <p:nvPicPr>
              <p:cNvPr id="17431" name="Picture 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65" t="54810" r="24091" b="32156"/>
              <a:stretch>
                <a:fillRect/>
              </a:stretch>
            </p:blipFill>
            <p:spPr bwMode="auto">
              <a:xfrm>
                <a:off x="6025330" y="2894068"/>
                <a:ext cx="1033663" cy="607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3" name="Straight Connector 32"/>
              <p:cNvCxnSpPr/>
              <p:nvPr/>
            </p:nvCxnSpPr>
            <p:spPr>
              <a:xfrm>
                <a:off x="5896307" y="3245953"/>
                <a:ext cx="127489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23"/>
            <p:cNvSpPr txBox="1">
              <a:spLocks noChangeArrowheads="1"/>
            </p:cNvSpPr>
            <p:nvPr/>
          </p:nvSpPr>
          <p:spPr bwMode="auto">
            <a:xfrm>
              <a:off x="5639806" y="1882645"/>
              <a:ext cx="700160" cy="43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 smtClean="0">
                  <a:latin typeface="Calibri"/>
                  <a:cs typeface="Calibri"/>
                </a:rPr>
                <a:t>ChIP</a:t>
              </a:r>
              <a:endParaRPr lang="en-US" sz="2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endParaRPr>
            </a:p>
          </p:txBody>
        </p:sp>
        <p:sp>
          <p:nvSpPr>
            <p:cNvPr id="46" name="Text Box 23"/>
            <p:cNvSpPr txBox="1">
              <a:spLocks noChangeArrowheads="1"/>
            </p:cNvSpPr>
            <p:nvPr/>
          </p:nvSpPr>
          <p:spPr bwMode="auto">
            <a:xfrm>
              <a:off x="5547721" y="3061872"/>
              <a:ext cx="795420" cy="431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>
                  <a:latin typeface="Calibri"/>
                  <a:cs typeface="Calibri"/>
                </a:rPr>
                <a:t>I</a:t>
              </a:r>
              <a:r>
                <a:rPr lang="en-US" sz="2200" dirty="0" smtClean="0">
                  <a:latin typeface="Calibri"/>
                  <a:cs typeface="Calibri"/>
                </a:rPr>
                <a:t>nput</a:t>
              </a:r>
              <a:endParaRPr lang="en-US" sz="2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endParaRPr>
            </a:p>
          </p:txBody>
        </p:sp>
      </p:grpSp>
      <p:grpSp>
        <p:nvGrpSpPr>
          <p:cNvPr id="78" name="Group 77"/>
          <p:cNvGrpSpPr>
            <a:grpSpLocks/>
          </p:cNvGrpSpPr>
          <p:nvPr/>
        </p:nvGrpSpPr>
        <p:grpSpPr bwMode="auto">
          <a:xfrm>
            <a:off x="4518025" y="2781300"/>
            <a:ext cx="990600" cy="3051175"/>
            <a:chOff x="4518025" y="2781300"/>
            <a:chExt cx="990600" cy="3050858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518025" y="5832158"/>
              <a:ext cx="4984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016500" y="2781300"/>
              <a:ext cx="0" cy="30492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010150" y="2781300"/>
              <a:ext cx="498475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>
            <a:grpSpLocks/>
          </p:cNvGrpSpPr>
          <p:nvPr/>
        </p:nvGrpSpPr>
        <p:grpSpPr bwMode="auto">
          <a:xfrm>
            <a:off x="6553200" y="2290763"/>
            <a:ext cx="1090613" cy="515937"/>
            <a:chOff x="6552716" y="2291481"/>
            <a:chExt cx="1091239" cy="514947"/>
          </a:xfrm>
        </p:grpSpPr>
        <p:sp>
          <p:nvSpPr>
            <p:cNvPr id="36" name="Rectangle 35"/>
            <p:cNvSpPr/>
            <p:nvPr/>
          </p:nvSpPr>
          <p:spPr>
            <a:xfrm>
              <a:off x="6811628" y="2291481"/>
              <a:ext cx="602007" cy="141016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Text Box 23"/>
            <p:cNvSpPr txBox="1">
              <a:spLocks noChangeArrowheads="1"/>
            </p:cNvSpPr>
            <p:nvPr/>
          </p:nvSpPr>
          <p:spPr bwMode="auto">
            <a:xfrm>
              <a:off x="6552716" y="2405562"/>
              <a:ext cx="1091239" cy="400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dirty="0" smtClean="0">
                  <a:latin typeface="Calibri"/>
                  <a:cs typeface="Calibri"/>
                </a:rPr>
                <a:t>Peak call</a:t>
              </a:r>
              <a:endPara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endParaRPr>
            </a:p>
          </p:txBody>
        </p: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7921625" y="2152650"/>
            <a:ext cx="1098550" cy="1181100"/>
            <a:chOff x="7922125" y="2153252"/>
            <a:chExt cx="1098728" cy="1181100"/>
          </a:xfrm>
        </p:grpSpPr>
        <p:sp>
          <p:nvSpPr>
            <p:cNvPr id="86" name="Text Box 23"/>
            <p:cNvSpPr txBox="1">
              <a:spLocks noChangeArrowheads="1"/>
            </p:cNvSpPr>
            <p:nvPr/>
          </p:nvSpPr>
          <p:spPr bwMode="auto">
            <a:xfrm>
              <a:off x="8222212" y="2486627"/>
              <a:ext cx="798641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dirty="0" smtClean="0">
                  <a:latin typeface="Calibri"/>
                  <a:cs typeface="Calibri"/>
                </a:rPr>
                <a:t>Signal</a:t>
              </a:r>
              <a:endPara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endParaRPr>
            </a:p>
          </p:txBody>
        </p:sp>
        <p:sp>
          <p:nvSpPr>
            <p:cNvPr id="88" name="Right Bracket 87"/>
            <p:cNvSpPr/>
            <p:nvPr/>
          </p:nvSpPr>
          <p:spPr>
            <a:xfrm>
              <a:off x="7922125" y="2153252"/>
              <a:ext cx="260392" cy="1181100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49913" y="3848100"/>
            <a:ext cx="3023071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/>
              <a:t>Align reads to reference</a:t>
            </a:r>
          </a:p>
          <a:p>
            <a:pPr algn="ctr"/>
            <a:r>
              <a:rPr lang="en-US" dirty="0" smtClean="0"/>
              <a:t>Use peaks of mapped reads to </a:t>
            </a:r>
          </a:p>
          <a:p>
            <a:pPr algn="ctr"/>
            <a:r>
              <a:rPr lang="en-US" dirty="0" smtClean="0"/>
              <a:t>identify binding events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1737" y="606373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PCR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065213" y="4933950"/>
            <a:ext cx="3452812" cy="171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5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2" grpId="0"/>
      <p:bldP spid="42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90</TotalTime>
  <Words>1478</Words>
  <Application>Microsoft Macintosh PowerPoint</Application>
  <PresentationFormat>On-screen Show (4:3)</PresentationFormat>
  <Paragraphs>329</Paragraphs>
  <Slides>51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 School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Noonan</dc:creator>
  <cp:lastModifiedBy>James Noonan</cp:lastModifiedBy>
  <cp:revision>24</cp:revision>
  <dcterms:created xsi:type="dcterms:W3CDTF">2014-01-15T22:47:12Z</dcterms:created>
  <dcterms:modified xsi:type="dcterms:W3CDTF">2014-01-16T16:35:59Z</dcterms:modified>
</cp:coreProperties>
</file>