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82" r:id="rId2"/>
    <p:sldId id="285" r:id="rId3"/>
    <p:sldId id="264" r:id="rId4"/>
    <p:sldId id="266" r:id="rId5"/>
    <p:sldId id="307" r:id="rId6"/>
    <p:sldId id="308" r:id="rId7"/>
    <p:sldId id="281" r:id="rId8"/>
    <p:sldId id="265" r:id="rId9"/>
    <p:sldId id="273" r:id="rId10"/>
    <p:sldId id="296" r:id="rId11"/>
    <p:sldId id="297" r:id="rId12"/>
    <p:sldId id="309" r:id="rId13"/>
    <p:sldId id="315" r:id="rId14"/>
    <p:sldId id="316" r:id="rId15"/>
    <p:sldId id="317" r:id="rId16"/>
    <p:sldId id="263" r:id="rId17"/>
    <p:sldId id="318" r:id="rId18"/>
    <p:sldId id="319" r:id="rId19"/>
    <p:sldId id="322" r:id="rId20"/>
    <p:sldId id="320" r:id="rId21"/>
    <p:sldId id="323" r:id="rId22"/>
    <p:sldId id="321" r:id="rId23"/>
    <p:sldId id="310" r:id="rId24"/>
    <p:sldId id="311" r:id="rId25"/>
    <p:sldId id="334" r:id="rId26"/>
    <p:sldId id="335" r:id="rId27"/>
    <p:sldId id="336" r:id="rId28"/>
    <p:sldId id="327" r:id="rId29"/>
    <p:sldId id="329" r:id="rId30"/>
    <p:sldId id="330" r:id="rId31"/>
    <p:sldId id="331" r:id="rId32"/>
    <p:sldId id="332" r:id="rId33"/>
    <p:sldId id="324" r:id="rId34"/>
    <p:sldId id="328" r:id="rId35"/>
    <p:sldId id="312" r:id="rId36"/>
    <p:sldId id="313" r:id="rId37"/>
    <p:sldId id="314" r:id="rId38"/>
    <p:sldId id="33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012" autoAdjust="0"/>
  </p:normalViewPr>
  <p:slideViewPr>
    <p:cSldViewPr snapToGrid="0" snapToObjects="1" showGuides="1">
      <p:cViewPr>
        <p:scale>
          <a:sx n="100" d="100"/>
          <a:sy n="100" d="100"/>
        </p:scale>
        <p:origin x="-1784" y="-352"/>
      </p:cViewPr>
      <p:guideLst>
        <p:guide orient="horz" pos="3596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767F4-D66B-E843-913E-24817341B6AA}" type="datetimeFigureOut">
              <a:rPr lang="en-US" smtClean="0"/>
              <a:t>1/13/14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A157F-52BB-8A45-AC89-7BCE2BEE6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61AA2CAA-5E8A-2F4C-AED6-424F399BBD03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DD8BC21B-B19F-7145-8DD7-5BD9EA18FD75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EEE11717-6876-7047-B408-F67747FA6EDB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35AD1814-7912-5343-810C-5F8D00A778F5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244B772A-F069-A84B-83DF-FAD1D1A55A23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545B0-EA2B-47A9-AE1C-D0BC9C7F279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9F2A6E81-AD6B-4E49-BF4C-8520B8A1F96E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BE3C41DB-7B97-A341-BFF8-74867CC4A254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 sequencing. Standard SMRT sequencing generates single pass, long reads. Long insert lengths ensure continuous polymerase synthesis along a single strand. As with all protocols, this process runs in parallel across thousands of individual polymerases in each SMRT Cell.</a:t>
            </a:r>
          </a:p>
          <a:p>
            <a:endParaRPr lang="en-US" dirty="0" smtClean="0"/>
          </a:p>
          <a:p>
            <a:r>
              <a:rPr lang="en-US" dirty="0" smtClean="0"/>
              <a:t>Circular consensus sequencing. The circular consensus sequencing protocol uses a circular DNA template to enable multiple reads across a single molecule. This approach provides both forward and reverse reads with a double stranded template.</a:t>
            </a:r>
          </a:p>
          <a:p>
            <a:endParaRPr lang="en-US" dirty="0" smtClean="0"/>
          </a:p>
          <a:p>
            <a:r>
              <a:rPr lang="en-US" dirty="0" smtClean="0"/>
              <a:t>Strobe sequencing. Our strobe protocol increases physical coverage and effective </a:t>
            </a:r>
            <a:r>
              <a:rPr lang="en-US" dirty="0" err="1" smtClean="0"/>
              <a:t>readlength</a:t>
            </a:r>
            <a:r>
              <a:rPr lang="en-US" dirty="0" smtClean="0"/>
              <a:t> by “</a:t>
            </a:r>
            <a:r>
              <a:rPr lang="en-US" altLang="ja-JP" dirty="0" err="1" smtClean="0"/>
              <a:t>strobing</a:t>
            </a:r>
            <a:r>
              <a:rPr lang="en-US" dirty="0" smtClean="0"/>
              <a:t>”</a:t>
            </a:r>
            <a:r>
              <a:rPr lang="en-US" altLang="ja-JP" dirty="0" smtClean="0"/>
              <a:t> the illumination on and off. This technique effectively extends </a:t>
            </a:r>
            <a:r>
              <a:rPr lang="en-US" altLang="ja-JP" dirty="0" err="1" smtClean="0"/>
              <a:t>readlength</a:t>
            </a:r>
            <a:r>
              <a:rPr lang="en-US" altLang="ja-JP" dirty="0" smtClean="0"/>
              <a:t> by minimizing polymerase damage resulting from continuous laser illumination. Data is then collected at your defined illumination interval. When the illumination is off, sequencing continues at a predictable rate. This approach allows for multiple sub-reads at varying advance lengths from a single molecule.</a:t>
            </a:r>
          </a:p>
          <a:p>
            <a:endParaRPr lang="en-US" dirty="0" smtClean="0"/>
          </a:p>
          <a:p>
            <a:r>
              <a:rPr lang="en-US" dirty="0" smtClean="0"/>
              <a:t>250 </a:t>
            </a:r>
            <a:r>
              <a:rPr lang="en-US" dirty="0" err="1" smtClean="0"/>
              <a:t>bp</a:t>
            </a:r>
            <a:r>
              <a:rPr lang="en-US" dirty="0" smtClean="0"/>
              <a:t> to 6 kb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760178-1E16-3144-9DBD-A95B64BBCBA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71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3B9E1-D8CE-4CEB-8524-5DC7C69146D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0065BA84-B7BB-1A49-AF08-160EA8252612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pPr algn="r" eaLnBrk="1" hangingPunct="1"/>
            <a:fld id="{F2EB0C1F-AC3E-5A4C-822B-58FE247E9BE0}" type="slidenum">
              <a:rPr lang="en-US" sz="1200">
                <a:latin typeface="Arial" charset="0"/>
              </a:rPr>
              <a:pPr algn="r" eaLnBrk="1" hangingPunct="1"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3B9E1-D8CE-4CEB-8524-5DC7C69146D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F19A5C-6AB9-4E31-993F-BB7EF93E974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44E9C321-7A70-1D43-9462-28323125E192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9BE4ACB0-D455-5E40-9B02-1CA00211A73E}" type="slidenum">
              <a:rPr lang="en-US" sz="120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A157F-52BB-8A45-AC89-7BCE2BEE61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18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A157F-52BB-8A45-AC89-7BCE2BEE61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57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A157F-52BB-8A45-AC89-7BCE2BEE61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41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1E179FFC-7A6E-734F-ADD6-A762410F3C99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02E83FDA-9EC5-4D49-80CC-359ECBC0847D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9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fld id="{0CA683A7-9673-5640-8B27-2269B9457C15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9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2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2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25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1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9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59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4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2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DEFE-7A69-9C46-A27A-AC78C61028F0}" type="datetimeFigureOut">
              <a:rPr lang="en-US" smtClean="0"/>
              <a:t>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127D-8041-3945-B9FF-317416E74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emf"/><Relationship Id="rId10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hyperlink" Target="https://www.nanoporetech.com/technology/analytes-and-applications-dna-rna-proteins/dna-an-introduction-to-nanopore-sequencing" TargetMode="External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2405929" y="385465"/>
            <a:ext cx="43338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Genomics I: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High throughput sequencing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2975420" y="5630565"/>
            <a:ext cx="318999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Jim </a:t>
            </a:r>
            <a:r>
              <a:rPr lang="en-US" sz="2800" dirty="0" smtClean="0">
                <a:solidFill>
                  <a:schemeClr val="bg1"/>
                </a:solidFill>
              </a:rPr>
              <a:t>Noonan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Depart</a:t>
            </a:r>
            <a:r>
              <a:rPr lang="en-US" sz="2400" dirty="0" smtClean="0">
                <a:solidFill>
                  <a:schemeClr val="bg1"/>
                </a:solidFill>
              </a:rPr>
              <a:t>ment of Genetics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869538"/>
            <a:ext cx="4921250" cy="333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59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109147" y="32565"/>
            <a:ext cx="49273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/>
              <a:t>Annotation depth varies by species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48" y="685800"/>
            <a:ext cx="2453053" cy="617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65028" y="761999"/>
            <a:ext cx="498753" cy="14836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73495" y="2150532"/>
            <a:ext cx="498753" cy="26246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40400" y="1104217"/>
            <a:ext cx="5480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Human, Mouse (Fly, Worm, Yeast):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Chromosome assemblies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Dense gene and regulatory maps, variation, etc.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40400" y="2568953"/>
            <a:ext cx="5737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Other models (Dog, Chicken, </a:t>
            </a:r>
            <a:r>
              <a:rPr lang="en-US" sz="2000" b="1" dirty="0" err="1" smtClean="0"/>
              <a:t>Zebrafish</a:t>
            </a:r>
            <a:r>
              <a:rPr lang="en-US" sz="2000" b="1" dirty="0" smtClean="0"/>
              <a:t>):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Chromosome assemblies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Partial gene maps; variation; little regulatory data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0400" y="4025222"/>
            <a:ext cx="39304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Low coverage vertebrate genomes: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Scaffold assemblies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Few annotated genes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Used for comparative purposes</a:t>
            </a:r>
          </a:p>
        </p:txBody>
      </p:sp>
    </p:spTree>
    <p:extLst>
      <p:ext uri="{BB962C8B-B14F-4D97-AF65-F5344CB8AC3E}">
        <p14:creationId xmlns:p14="http://schemas.microsoft.com/office/powerpoint/2010/main" val="288624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261534" y="1576909"/>
            <a:ext cx="782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13114" y="1134526"/>
            <a:ext cx="329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Chr5: 133,876,119 – 134,876,119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0072" y="1734300"/>
            <a:ext cx="9135734" cy="1288295"/>
            <a:chOff x="10072" y="1734300"/>
            <a:chExt cx="9135734" cy="12882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-2367" b="69020"/>
            <a:stretch/>
          </p:blipFill>
          <p:spPr>
            <a:xfrm>
              <a:off x="1119406" y="1734300"/>
              <a:ext cx="8026400" cy="1280160"/>
            </a:xfrm>
            <a:prstGeom prst="rect">
              <a:avLst/>
            </a:prstGeom>
          </p:spPr>
        </p:pic>
        <p:sp>
          <p:nvSpPr>
            <p:cNvPr id="6" name="Right Brace 5"/>
            <p:cNvSpPr/>
            <p:nvPr/>
          </p:nvSpPr>
          <p:spPr>
            <a:xfrm flipH="1">
              <a:off x="748810" y="1789637"/>
              <a:ext cx="393702" cy="1232958"/>
            </a:xfrm>
            <a:prstGeom prst="rightBrace">
              <a:avLst>
                <a:gd name="adj1" fmla="val 8333"/>
                <a:gd name="adj2" fmla="val 50184"/>
              </a:avLst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072" y="2202931"/>
              <a:ext cx="7063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Genes</a:t>
              </a:r>
              <a:endParaRPr lang="en-US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52" y="3245689"/>
            <a:ext cx="9100754" cy="392327"/>
            <a:chOff x="45052" y="3245689"/>
            <a:chExt cx="9100754" cy="39232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30252" b="60648"/>
            <a:stretch/>
          </p:blipFill>
          <p:spPr>
            <a:xfrm>
              <a:off x="1119406" y="3245689"/>
              <a:ext cx="8026400" cy="38404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5052" y="3299462"/>
              <a:ext cx="12860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Transcription</a:t>
              </a:r>
              <a:endParaRPr lang="en-US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7199" y="4576659"/>
            <a:ext cx="8808607" cy="584776"/>
            <a:chOff x="337199" y="4576659"/>
            <a:chExt cx="8808607" cy="5847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t="54152" b="38913"/>
            <a:stretch/>
          </p:blipFill>
          <p:spPr>
            <a:xfrm>
              <a:off x="1119406" y="4685450"/>
              <a:ext cx="8026400" cy="29260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37199" y="4576659"/>
              <a:ext cx="99388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dirty="0" smtClean="0"/>
                <a:t>Mouse </a:t>
              </a:r>
            </a:p>
            <a:p>
              <a:pPr algn="r"/>
              <a:r>
                <a:rPr lang="en-US" sz="1600" dirty="0" err="1" smtClean="0"/>
                <a:t>orthology</a:t>
              </a:r>
              <a:endParaRPr lang="en-US" sz="1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137" y="3781477"/>
            <a:ext cx="9147943" cy="690172"/>
            <a:chOff x="-2137" y="3781477"/>
            <a:chExt cx="9147943" cy="6901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38981" b="45418"/>
            <a:stretch/>
          </p:blipFill>
          <p:spPr>
            <a:xfrm>
              <a:off x="1119406" y="3781477"/>
              <a:ext cx="8026400" cy="65836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83799" y="4133095"/>
              <a:ext cx="10472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TF binding</a:t>
              </a:r>
              <a:endParaRPr lang="en-US" sz="16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2137" y="3882178"/>
              <a:ext cx="133321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Histone mods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8775" y="5308599"/>
            <a:ext cx="9027031" cy="1329155"/>
            <a:chOff x="118775" y="5308599"/>
            <a:chExt cx="9027031" cy="1329155"/>
          </a:xfrm>
        </p:grpSpPr>
        <p:grpSp>
          <p:nvGrpSpPr>
            <p:cNvPr id="24" name="Group 23"/>
            <p:cNvGrpSpPr/>
            <p:nvPr/>
          </p:nvGrpSpPr>
          <p:grpSpPr>
            <a:xfrm>
              <a:off x="118775" y="5308599"/>
              <a:ext cx="9027031" cy="1226799"/>
              <a:chOff x="118775" y="5308599"/>
              <a:chExt cx="9027031" cy="1226799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t="60588" b="-24"/>
              <a:stretch/>
            </p:blipFill>
            <p:spPr>
              <a:xfrm>
                <a:off x="1119406" y="5308599"/>
                <a:ext cx="8026400" cy="1226799"/>
              </a:xfrm>
              <a:prstGeom prst="rect">
                <a:avLst/>
              </a:prstGeom>
            </p:spPr>
          </p:pic>
          <p:sp>
            <p:nvSpPr>
              <p:cNvPr id="17" name="Right Brace 16"/>
              <p:cNvSpPr/>
              <p:nvPr/>
            </p:nvSpPr>
            <p:spPr>
              <a:xfrm flipH="1">
                <a:off x="748810" y="5359401"/>
                <a:ext cx="393702" cy="939799"/>
              </a:xfrm>
              <a:prstGeom prst="rightBrace">
                <a:avLst>
                  <a:gd name="adj1" fmla="val 8333"/>
                  <a:gd name="adj2" fmla="val 50184"/>
                </a:avLst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18775" y="5665796"/>
                <a:ext cx="59764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/>
                  <a:t>SNPs</a:t>
                </a:r>
                <a:endParaRPr lang="en-US" sz="1600" dirty="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475759" y="6299200"/>
              <a:ext cx="8553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/>
                <a:t>Repeats</a:t>
              </a:r>
              <a:endParaRPr lang="en-US" sz="1600" dirty="0"/>
            </a:p>
          </p:txBody>
        </p:sp>
      </p:grp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739471" y="32565"/>
            <a:ext cx="76666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/>
              <a:t>Density of biological information in the human genome</a:t>
            </a:r>
          </a:p>
        </p:txBody>
      </p:sp>
    </p:spTree>
    <p:extLst>
      <p:ext uri="{BB962C8B-B14F-4D97-AF65-F5344CB8AC3E}">
        <p14:creationId xmlns:p14="http://schemas.microsoft.com/office/powerpoint/2010/main" val="200130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ChangeArrowheads="1"/>
          </p:cNvSpPr>
          <p:nvPr/>
        </p:nvSpPr>
        <p:spPr bwMode="auto">
          <a:xfrm>
            <a:off x="1182688" y="76200"/>
            <a:ext cx="67925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/>
              <a:t>Sequence as the readout for biological processes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249363" y="3733800"/>
            <a:ext cx="1874837" cy="2095500"/>
            <a:chOff x="431" y="2160"/>
            <a:chExt cx="1181" cy="1320"/>
          </a:xfrm>
        </p:grpSpPr>
        <p:pic>
          <p:nvPicPr>
            <p:cNvPr id="1640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" y="2448"/>
              <a:ext cx="818" cy="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1" name="Rectangle 6"/>
            <p:cNvSpPr>
              <a:spLocks noChangeArrowheads="1"/>
            </p:cNvSpPr>
            <p:nvPr/>
          </p:nvSpPr>
          <p:spPr bwMode="auto">
            <a:xfrm>
              <a:off x="431" y="2160"/>
              <a:ext cx="11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Indirect measures</a:t>
              </a:r>
            </a:p>
          </p:txBody>
        </p:sp>
        <p:sp>
          <p:nvSpPr>
            <p:cNvPr id="16402" name="Rectangle 14"/>
            <p:cNvSpPr>
              <a:spLocks noChangeArrowheads="1"/>
            </p:cNvSpPr>
            <p:nvPr/>
          </p:nvSpPr>
          <p:spPr bwMode="auto">
            <a:xfrm>
              <a:off x="468" y="3288"/>
              <a:ext cx="110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microarrays, PCR, etc.</a:t>
              </a: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5410200" y="3810000"/>
            <a:ext cx="2776538" cy="2095500"/>
            <a:chOff x="3360" y="2160"/>
            <a:chExt cx="1749" cy="1320"/>
          </a:xfrm>
        </p:grpSpPr>
        <p:sp>
          <p:nvSpPr>
            <p:cNvPr id="16396" name="Rectangle 16"/>
            <p:cNvSpPr>
              <a:spLocks noChangeArrowheads="1"/>
            </p:cNvSpPr>
            <p:nvPr/>
          </p:nvSpPr>
          <p:spPr bwMode="auto">
            <a:xfrm>
              <a:off x="3744" y="2160"/>
              <a:ext cx="108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Direct measures</a:t>
              </a:r>
            </a:p>
          </p:txBody>
        </p:sp>
        <p:sp>
          <p:nvSpPr>
            <p:cNvPr id="16397" name="Rectangle 17"/>
            <p:cNvSpPr>
              <a:spLocks noChangeArrowheads="1"/>
            </p:cNvSpPr>
            <p:nvPr/>
          </p:nvSpPr>
          <p:spPr bwMode="auto">
            <a:xfrm>
              <a:off x="3984" y="3288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Sequencing</a:t>
              </a:r>
            </a:p>
          </p:txBody>
        </p:sp>
        <p:pic>
          <p:nvPicPr>
            <p:cNvPr id="16398" name="Picture 8" descr="rtColumnProdServGAnFlow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485"/>
              <a:ext cx="869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9" name="Text Box 38"/>
            <p:cNvSpPr txBox="1">
              <a:spLocks noChangeArrowheads="1"/>
            </p:cNvSpPr>
            <p:nvPr/>
          </p:nvSpPr>
          <p:spPr bwMode="auto">
            <a:xfrm>
              <a:off x="4464" y="2671"/>
              <a:ext cx="64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9pPr>
            </a:lstStyle>
            <a:p>
              <a:r>
                <a:rPr lang="en-US" sz="800"/>
                <a:t>CTATGATCAGTC...</a:t>
              </a:r>
            </a:p>
            <a:p>
              <a:r>
                <a:rPr lang="en-US" sz="800"/>
                <a:t>TCAATCTGATCTG...</a:t>
              </a:r>
            </a:p>
            <a:p>
              <a:r>
                <a:rPr lang="en-US" sz="800"/>
                <a:t>GGACTTCGAGATC...</a:t>
              </a:r>
            </a:p>
            <a:p>
              <a:r>
                <a:rPr lang="en-US" sz="800"/>
                <a:t>AAGTCGCTGACGT...</a:t>
              </a:r>
            </a:p>
          </p:txBody>
        </p:sp>
      </p:grp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685800" y="968375"/>
            <a:ext cx="7162800" cy="2430463"/>
            <a:chOff x="432" y="610"/>
            <a:chExt cx="4512" cy="1531"/>
          </a:xfrm>
        </p:grpSpPr>
        <p:sp>
          <p:nvSpPr>
            <p:cNvPr id="16389" name="Rectangle 8"/>
            <p:cNvSpPr>
              <a:spLocks noChangeArrowheads="1"/>
            </p:cNvSpPr>
            <p:nvPr/>
          </p:nvSpPr>
          <p:spPr bwMode="auto">
            <a:xfrm>
              <a:off x="895" y="1049"/>
              <a:ext cx="115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dirty="0"/>
                <a:t>Gene expression</a:t>
              </a:r>
            </a:p>
          </p:txBody>
        </p:sp>
        <p:sp>
          <p:nvSpPr>
            <p:cNvPr id="16390" name="Rectangle 9"/>
            <p:cNvSpPr>
              <a:spLocks noChangeArrowheads="1"/>
            </p:cNvSpPr>
            <p:nvPr/>
          </p:nvSpPr>
          <p:spPr bwMode="auto">
            <a:xfrm>
              <a:off x="895" y="1221"/>
              <a:ext cx="204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dirty="0"/>
                <a:t>Protein-DNA interactions (</a:t>
              </a:r>
              <a:r>
                <a:rPr lang="en-US" dirty="0" err="1"/>
                <a:t>ChIP</a:t>
              </a:r>
              <a:r>
                <a:rPr lang="en-US" dirty="0"/>
                <a:t>)</a:t>
              </a:r>
            </a:p>
          </p:txBody>
        </p:sp>
        <p:sp>
          <p:nvSpPr>
            <p:cNvPr id="16391" name="Rectangle 10"/>
            <p:cNvSpPr>
              <a:spLocks noChangeArrowheads="1"/>
            </p:cNvSpPr>
            <p:nvPr/>
          </p:nvSpPr>
          <p:spPr bwMode="auto">
            <a:xfrm>
              <a:off x="895" y="1393"/>
              <a:ext cx="217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dirty="0"/>
                <a:t>DNA-DNA interactions (3C/4C/5C)</a:t>
              </a:r>
            </a:p>
          </p:txBody>
        </p:sp>
        <p:sp>
          <p:nvSpPr>
            <p:cNvPr id="16392" name="Rectangle 11"/>
            <p:cNvSpPr>
              <a:spLocks noChangeArrowheads="1"/>
            </p:cNvSpPr>
            <p:nvPr/>
          </p:nvSpPr>
          <p:spPr bwMode="auto">
            <a:xfrm>
              <a:off x="895" y="1565"/>
              <a:ext cx="113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dirty="0"/>
                <a:t>Chromatin state</a:t>
              </a:r>
            </a:p>
          </p:txBody>
        </p:sp>
        <p:sp>
          <p:nvSpPr>
            <p:cNvPr id="16393" name="Rectangle 12"/>
            <p:cNvSpPr>
              <a:spLocks noChangeArrowheads="1"/>
            </p:cNvSpPr>
            <p:nvPr/>
          </p:nvSpPr>
          <p:spPr bwMode="auto">
            <a:xfrm>
              <a:off x="895" y="1737"/>
              <a:ext cx="119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/>
                <a:t>DNA methylation</a:t>
              </a:r>
            </a:p>
          </p:txBody>
        </p:sp>
        <p:sp>
          <p:nvSpPr>
            <p:cNvPr id="16394" name="Rectangle 13"/>
            <p:cNvSpPr>
              <a:spLocks noChangeArrowheads="1"/>
            </p:cNvSpPr>
            <p:nvPr/>
          </p:nvSpPr>
          <p:spPr bwMode="auto">
            <a:xfrm>
              <a:off x="895" y="1908"/>
              <a:ext cx="196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/>
                <a:t>Genetic variation (SNPs/CNVs)</a:t>
              </a:r>
            </a:p>
          </p:txBody>
        </p:sp>
        <p:sp>
          <p:nvSpPr>
            <p:cNvPr id="16395" name="Rectangle 41"/>
            <p:cNvSpPr>
              <a:spLocks noChangeArrowheads="1"/>
            </p:cNvSpPr>
            <p:nvPr/>
          </p:nvSpPr>
          <p:spPr bwMode="auto">
            <a:xfrm>
              <a:off x="432" y="610"/>
              <a:ext cx="451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/>
                <a:t>Determining the biological state of cells, tissues and organisms </a:t>
              </a:r>
            </a:p>
            <a:p>
              <a:r>
                <a:rPr lang="en-US" sz="2000" dirty="0"/>
                <a:t>requires the quantification of sequence information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27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28"/>
          <p:cNvSpPr>
            <a:spLocks noChangeArrowheads="1"/>
          </p:cNvSpPr>
          <p:nvPr/>
        </p:nvSpPr>
        <p:spPr bwMode="auto">
          <a:xfrm>
            <a:off x="3930650" y="76200"/>
            <a:ext cx="118640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/>
              <a:t>Outline</a:t>
            </a:r>
          </a:p>
        </p:txBody>
      </p:sp>
      <p:grpSp>
        <p:nvGrpSpPr>
          <p:cNvPr id="2" name="Group 1036"/>
          <p:cNvGrpSpPr>
            <a:grpSpLocks/>
          </p:cNvGrpSpPr>
          <p:nvPr/>
        </p:nvGrpSpPr>
        <p:grpSpPr bwMode="auto">
          <a:xfrm>
            <a:off x="425450" y="990600"/>
            <a:ext cx="5280025" cy="1201738"/>
            <a:chOff x="268" y="624"/>
            <a:chExt cx="3326" cy="757"/>
          </a:xfrm>
        </p:grpSpPr>
        <p:sp>
          <p:nvSpPr>
            <p:cNvPr id="18438" name="Rectangle 1029"/>
            <p:cNvSpPr>
              <a:spLocks noChangeArrowheads="1"/>
            </p:cNvSpPr>
            <p:nvPr/>
          </p:nvSpPr>
          <p:spPr bwMode="auto">
            <a:xfrm>
              <a:off x="268" y="624"/>
              <a:ext cx="33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/>
                <a:t>First-generation sequencing technology</a:t>
              </a:r>
            </a:p>
          </p:txBody>
        </p:sp>
        <p:sp>
          <p:nvSpPr>
            <p:cNvPr id="18439" name="Rectangle 1030"/>
            <p:cNvSpPr>
              <a:spLocks noChangeArrowheads="1"/>
            </p:cNvSpPr>
            <p:nvPr/>
          </p:nvSpPr>
          <p:spPr bwMode="auto">
            <a:xfrm>
              <a:off x="460" y="977"/>
              <a:ext cx="25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/>
                <a:t>Sanger sequencing</a:t>
              </a:r>
            </a:p>
            <a:p>
              <a:pPr>
                <a:buFontTx/>
                <a:buChar char="•"/>
              </a:pPr>
              <a:r>
                <a:rPr lang="en-US" sz="1800"/>
                <a:t>Parallelization in human genome project</a:t>
              </a:r>
            </a:p>
          </p:txBody>
        </p:sp>
      </p:grpSp>
      <p:grpSp>
        <p:nvGrpSpPr>
          <p:cNvPr id="3" name="Group 1037"/>
          <p:cNvGrpSpPr>
            <a:grpSpLocks/>
          </p:cNvGrpSpPr>
          <p:nvPr/>
        </p:nvGrpSpPr>
        <p:grpSpPr bwMode="auto">
          <a:xfrm>
            <a:off x="425450" y="2714625"/>
            <a:ext cx="6335713" cy="3700464"/>
            <a:chOff x="268" y="1576"/>
            <a:chExt cx="3991" cy="2331"/>
          </a:xfrm>
        </p:grpSpPr>
        <p:sp>
          <p:nvSpPr>
            <p:cNvPr id="18436" name="Rectangle 1031"/>
            <p:cNvSpPr>
              <a:spLocks noChangeArrowheads="1"/>
            </p:cNvSpPr>
            <p:nvPr/>
          </p:nvSpPr>
          <p:spPr bwMode="auto">
            <a:xfrm>
              <a:off x="268" y="1576"/>
              <a:ext cx="399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Current massively parallel sequencing strategies</a:t>
              </a:r>
            </a:p>
          </p:txBody>
        </p:sp>
        <p:sp>
          <p:nvSpPr>
            <p:cNvPr id="18437" name="Rectangle 1032"/>
            <p:cNvSpPr>
              <a:spLocks noChangeArrowheads="1"/>
            </p:cNvSpPr>
            <p:nvPr/>
          </p:nvSpPr>
          <p:spPr bwMode="auto">
            <a:xfrm>
              <a:off x="460" y="1929"/>
              <a:ext cx="3092" cy="1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800" dirty="0" smtClean="0"/>
                <a:t>“Second</a:t>
              </a:r>
              <a:r>
                <a:rPr lang="en-US" sz="1800" dirty="0"/>
                <a:t> </a:t>
              </a:r>
              <a:r>
                <a:rPr lang="en-US" sz="1800" dirty="0" smtClean="0"/>
                <a:t>Generation”</a:t>
              </a:r>
            </a:p>
            <a:p>
              <a:pPr>
                <a:buFontTx/>
                <a:buChar char="•"/>
              </a:pPr>
              <a:r>
                <a:rPr lang="en-US" sz="1800" strike="sngStrike" dirty="0" smtClean="0"/>
                <a:t>454</a:t>
              </a:r>
            </a:p>
            <a:p>
              <a:pPr>
                <a:buFontTx/>
                <a:buChar char="•"/>
              </a:pPr>
              <a:r>
                <a:rPr lang="en-US" sz="1800" dirty="0" err="1" smtClean="0"/>
                <a:t>Illumina</a:t>
              </a:r>
              <a:endParaRPr lang="en-US" sz="1800" dirty="0"/>
            </a:p>
            <a:p>
              <a:pPr>
                <a:buFontTx/>
                <a:buChar char="•"/>
              </a:pPr>
              <a:r>
                <a:rPr lang="en-US" sz="1800" strike="sngStrike" dirty="0" err="1" smtClean="0"/>
                <a:t>SOLiD</a:t>
              </a:r>
              <a:endParaRPr lang="en-US" sz="1800" strike="sngStrike" dirty="0" smtClean="0"/>
            </a:p>
            <a:p>
              <a:pPr>
                <a:buFontTx/>
                <a:buChar char="•"/>
              </a:pPr>
              <a:endParaRPr lang="en-US" sz="1800" dirty="0"/>
            </a:p>
            <a:p>
              <a:pPr>
                <a:buFontTx/>
                <a:buChar char="•"/>
              </a:pPr>
              <a:r>
                <a:rPr lang="en-US" sz="1800" dirty="0" smtClean="0"/>
                <a:t>Ion Torrent &amp; Ion Proton</a:t>
              </a:r>
            </a:p>
            <a:p>
              <a:pPr>
                <a:buFontTx/>
                <a:buChar char="•"/>
              </a:pPr>
              <a:r>
                <a:rPr lang="en-US" sz="1800" strike="sngStrike" dirty="0" smtClean="0"/>
                <a:t>Sequencing Services (Complete Genomics)</a:t>
              </a:r>
            </a:p>
            <a:p>
              <a:pPr>
                <a:buFontTx/>
                <a:buChar char="•"/>
              </a:pPr>
              <a:endParaRPr lang="en-US" sz="1800" dirty="0"/>
            </a:p>
            <a:p>
              <a:r>
                <a:rPr lang="en-US" sz="1800" dirty="0" smtClean="0"/>
                <a:t>“Third Generation”</a:t>
              </a:r>
              <a:endParaRPr lang="en-US" sz="1800" dirty="0"/>
            </a:p>
            <a:p>
              <a:pPr>
                <a:buFontTx/>
                <a:buChar char="•"/>
              </a:pPr>
              <a:r>
                <a:rPr lang="en-US" sz="1800" dirty="0"/>
                <a:t>Pacific </a:t>
              </a:r>
              <a:r>
                <a:rPr lang="en-US" sz="1800" dirty="0" smtClean="0"/>
                <a:t>Biosciences</a:t>
              </a:r>
            </a:p>
            <a:p>
              <a:pPr>
                <a:buFontTx/>
                <a:buChar char="•"/>
              </a:pPr>
              <a:r>
                <a:rPr lang="en-US" sz="1800" dirty="0" smtClean="0"/>
                <a:t>Oxford </a:t>
              </a:r>
              <a:r>
                <a:rPr lang="en-US" dirty="0" err="1" smtClean="0"/>
                <a:t>N</a:t>
              </a:r>
              <a:r>
                <a:rPr lang="en-US" sz="1800" dirty="0" err="1" smtClean="0"/>
                <a:t>anopore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512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28"/>
          <p:cNvSpPr>
            <a:spLocks noChangeArrowheads="1"/>
          </p:cNvSpPr>
          <p:nvPr/>
        </p:nvSpPr>
        <p:spPr bwMode="auto">
          <a:xfrm>
            <a:off x="1651000" y="76200"/>
            <a:ext cx="60502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/>
              <a:t>Metrics for evaluating sequencing methods</a:t>
            </a:r>
          </a:p>
        </p:txBody>
      </p:sp>
      <p:grpSp>
        <p:nvGrpSpPr>
          <p:cNvPr id="2" name="Group 1047"/>
          <p:cNvGrpSpPr>
            <a:grpSpLocks/>
          </p:cNvGrpSpPr>
          <p:nvPr/>
        </p:nvGrpSpPr>
        <p:grpSpPr bwMode="auto">
          <a:xfrm>
            <a:off x="601663" y="1066800"/>
            <a:ext cx="6491287" cy="1524001"/>
            <a:chOff x="240" y="816"/>
            <a:chExt cx="4089" cy="960"/>
          </a:xfrm>
        </p:grpSpPr>
        <p:sp>
          <p:nvSpPr>
            <p:cNvPr id="20496" name="Rectangle 1029"/>
            <p:cNvSpPr>
              <a:spLocks noChangeArrowheads="1"/>
            </p:cNvSpPr>
            <p:nvPr/>
          </p:nvSpPr>
          <p:spPr bwMode="auto">
            <a:xfrm>
              <a:off x="240" y="816"/>
              <a:ext cx="10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Throughput</a:t>
              </a:r>
            </a:p>
          </p:txBody>
        </p:sp>
        <p:sp>
          <p:nvSpPr>
            <p:cNvPr id="20497" name="Rectangle 1033"/>
            <p:cNvSpPr>
              <a:spLocks noChangeArrowheads="1"/>
            </p:cNvSpPr>
            <p:nvPr/>
          </p:nvSpPr>
          <p:spPr bwMode="auto">
            <a:xfrm>
              <a:off x="432" y="1079"/>
              <a:ext cx="275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dirty="0"/>
                <a:t>Number of high quality bases per unit time</a:t>
              </a:r>
            </a:p>
          </p:txBody>
        </p:sp>
        <p:sp>
          <p:nvSpPr>
            <p:cNvPr id="20498" name="Rectangle 1034"/>
            <p:cNvSpPr>
              <a:spLocks noChangeArrowheads="1"/>
            </p:cNvSpPr>
            <p:nvPr/>
          </p:nvSpPr>
          <p:spPr bwMode="auto">
            <a:xfrm>
              <a:off x="432" y="1543"/>
              <a:ext cx="16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dirty="0"/>
                <a:t>Difficulty of sample prep</a:t>
              </a:r>
            </a:p>
          </p:txBody>
        </p:sp>
        <p:sp>
          <p:nvSpPr>
            <p:cNvPr id="20499" name="Rectangle 1035"/>
            <p:cNvSpPr>
              <a:spLocks noChangeArrowheads="1"/>
            </p:cNvSpPr>
            <p:nvPr/>
          </p:nvSpPr>
          <p:spPr bwMode="auto">
            <a:xfrm>
              <a:off x="432" y="1314"/>
              <a:ext cx="38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dirty="0"/>
                <a:t>Number of independent samples run in parallel - multiplexing</a:t>
              </a:r>
            </a:p>
          </p:txBody>
        </p:sp>
      </p:grpSp>
      <p:grpSp>
        <p:nvGrpSpPr>
          <p:cNvPr id="3" name="Group 1046"/>
          <p:cNvGrpSpPr>
            <a:grpSpLocks/>
          </p:cNvGrpSpPr>
          <p:nvPr/>
        </p:nvGrpSpPr>
        <p:grpSpPr bwMode="auto">
          <a:xfrm>
            <a:off x="677863" y="2743202"/>
            <a:ext cx="4889499" cy="1295401"/>
            <a:chOff x="288" y="1728"/>
            <a:chExt cx="3080" cy="816"/>
          </a:xfrm>
        </p:grpSpPr>
        <p:sp>
          <p:nvSpPr>
            <p:cNvPr id="20493" name="Rectangle 1031"/>
            <p:cNvSpPr>
              <a:spLocks noChangeArrowheads="1"/>
            </p:cNvSpPr>
            <p:nvPr/>
          </p:nvSpPr>
          <p:spPr bwMode="auto">
            <a:xfrm>
              <a:off x="288" y="1728"/>
              <a:ext cx="5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Yield</a:t>
              </a:r>
            </a:p>
          </p:txBody>
        </p:sp>
        <p:sp>
          <p:nvSpPr>
            <p:cNvPr id="20494" name="Rectangle 1036"/>
            <p:cNvSpPr>
              <a:spLocks noChangeArrowheads="1"/>
            </p:cNvSpPr>
            <p:nvPr/>
          </p:nvSpPr>
          <p:spPr bwMode="auto">
            <a:xfrm>
              <a:off x="432" y="2064"/>
              <a:ext cx="29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/>
                <a:t>Number of useful/mappable reads per sample</a:t>
              </a:r>
            </a:p>
          </p:txBody>
        </p:sp>
        <p:sp>
          <p:nvSpPr>
            <p:cNvPr id="20495" name="Rectangle 1037"/>
            <p:cNvSpPr>
              <a:spLocks noChangeArrowheads="1"/>
            </p:cNvSpPr>
            <p:nvPr/>
          </p:nvSpPr>
          <p:spPr bwMode="auto">
            <a:xfrm>
              <a:off x="432" y="2311"/>
              <a:ext cx="8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dirty="0"/>
                <a:t>Read length</a:t>
              </a:r>
            </a:p>
          </p:txBody>
        </p:sp>
      </p:grpSp>
      <p:grpSp>
        <p:nvGrpSpPr>
          <p:cNvPr id="4" name="Group 1045"/>
          <p:cNvGrpSpPr>
            <a:grpSpLocks/>
          </p:cNvGrpSpPr>
          <p:nvPr/>
        </p:nvGrpSpPr>
        <p:grpSpPr bwMode="auto">
          <a:xfrm>
            <a:off x="677863" y="4114801"/>
            <a:ext cx="2452688" cy="2046288"/>
            <a:chOff x="288" y="2736"/>
            <a:chExt cx="1545" cy="1289"/>
          </a:xfrm>
        </p:grpSpPr>
        <p:sp>
          <p:nvSpPr>
            <p:cNvPr id="20486" name="Rectangle 1030"/>
            <p:cNvSpPr>
              <a:spLocks noChangeArrowheads="1"/>
            </p:cNvSpPr>
            <p:nvPr/>
          </p:nvSpPr>
          <p:spPr bwMode="auto">
            <a:xfrm>
              <a:off x="288" y="2736"/>
              <a:ext cx="4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Cost</a:t>
              </a:r>
            </a:p>
          </p:txBody>
        </p:sp>
        <p:sp>
          <p:nvSpPr>
            <p:cNvPr id="20487" name="Rectangle 1038"/>
            <p:cNvSpPr>
              <a:spLocks noChangeArrowheads="1"/>
            </p:cNvSpPr>
            <p:nvPr/>
          </p:nvSpPr>
          <p:spPr bwMode="auto">
            <a:xfrm>
              <a:off x="432" y="2976"/>
              <a:ext cx="14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dirty="0"/>
                <a:t>Per run and per base</a:t>
              </a:r>
            </a:p>
          </p:txBody>
        </p:sp>
        <p:sp>
          <p:nvSpPr>
            <p:cNvPr id="20488" name="Rectangle 1039"/>
            <p:cNvSpPr>
              <a:spLocks noChangeArrowheads="1"/>
            </p:cNvSpPr>
            <p:nvPr/>
          </p:nvSpPr>
          <p:spPr bwMode="auto">
            <a:xfrm>
              <a:off x="432" y="3195"/>
              <a:ext cx="8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dirty="0"/>
                <a:t>Equipment</a:t>
              </a:r>
            </a:p>
          </p:txBody>
        </p:sp>
        <p:sp>
          <p:nvSpPr>
            <p:cNvPr id="20489" name="Rectangle 1041"/>
            <p:cNvSpPr>
              <a:spLocks noChangeArrowheads="1"/>
            </p:cNvSpPr>
            <p:nvPr/>
          </p:nvSpPr>
          <p:spPr bwMode="auto">
            <a:xfrm>
              <a:off x="432" y="3406"/>
              <a:ext cx="71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dirty="0"/>
                <a:t>Reagents</a:t>
              </a:r>
            </a:p>
          </p:txBody>
        </p:sp>
        <p:sp>
          <p:nvSpPr>
            <p:cNvPr id="20491" name="Rectangle 1043"/>
            <p:cNvSpPr>
              <a:spLocks noChangeArrowheads="1"/>
            </p:cNvSpPr>
            <p:nvPr/>
          </p:nvSpPr>
          <p:spPr bwMode="auto">
            <a:xfrm>
              <a:off x="432" y="3600"/>
              <a:ext cx="50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dirty="0"/>
                <a:t>Labor</a:t>
              </a:r>
            </a:p>
          </p:txBody>
        </p:sp>
        <p:sp>
          <p:nvSpPr>
            <p:cNvPr id="20492" name="Rectangle 1044"/>
            <p:cNvSpPr>
              <a:spLocks noChangeArrowheads="1"/>
            </p:cNvSpPr>
            <p:nvPr/>
          </p:nvSpPr>
          <p:spPr bwMode="auto">
            <a:xfrm>
              <a:off x="432" y="3792"/>
              <a:ext cx="64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dirty="0"/>
                <a:t>Analysis</a:t>
              </a:r>
            </a:p>
          </p:txBody>
        </p:sp>
      </p:grpSp>
      <p:sp>
        <p:nvSpPr>
          <p:cNvPr id="65560" name="Rectangle 1048"/>
          <p:cNvSpPr>
            <a:spLocks noChangeArrowheads="1"/>
          </p:cNvSpPr>
          <p:nvPr/>
        </p:nvSpPr>
        <p:spPr bwMode="auto">
          <a:xfrm>
            <a:off x="1356003" y="6412468"/>
            <a:ext cx="6340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The goal </a:t>
            </a:r>
            <a:r>
              <a:rPr lang="en-US" sz="1800" dirty="0" smtClean="0"/>
              <a:t>is </a:t>
            </a:r>
            <a:r>
              <a:rPr lang="en-US" sz="1800" dirty="0"/>
              <a:t>to increase throughput and yield while reducing cost</a:t>
            </a:r>
          </a:p>
        </p:txBody>
      </p:sp>
    </p:spTree>
    <p:extLst>
      <p:ext uri="{BB962C8B-B14F-4D97-AF65-F5344CB8AC3E}">
        <p14:creationId xmlns:p14="http://schemas.microsoft.com/office/powerpoint/2010/main" val="412634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9"/>
          <p:cNvSpPr>
            <a:spLocks noChangeArrowheads="1"/>
          </p:cNvSpPr>
          <p:nvPr/>
        </p:nvSpPr>
        <p:spPr bwMode="auto">
          <a:xfrm>
            <a:off x="5029200" y="53721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6200" y="609600"/>
            <a:ext cx="8610600" cy="4935538"/>
            <a:chOff x="48" y="384"/>
            <a:chExt cx="5424" cy="3109"/>
          </a:xfrm>
        </p:grpSpPr>
        <p:pic>
          <p:nvPicPr>
            <p:cNvPr id="2254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3" y="576"/>
              <a:ext cx="1002" cy="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5" descr="genome-dna-seqenc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84"/>
              <a:ext cx="2585" cy="3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5" name="Rectangle 14"/>
            <p:cNvSpPr>
              <a:spLocks noChangeArrowheads="1"/>
            </p:cNvSpPr>
            <p:nvPr/>
          </p:nvSpPr>
          <p:spPr bwMode="auto">
            <a:xfrm>
              <a:off x="3976" y="1632"/>
              <a:ext cx="149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1980 Nobel Prize in chemistry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724400" y="3276600"/>
            <a:ext cx="3602038" cy="2157413"/>
            <a:chOff x="2976" y="2064"/>
            <a:chExt cx="2269" cy="1359"/>
          </a:xfrm>
        </p:grpSpPr>
        <p:pic>
          <p:nvPicPr>
            <p:cNvPr id="2253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" y="2064"/>
              <a:ext cx="1042" cy="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52"/>
              <a:ext cx="1071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0" name="Rectangle 10"/>
            <p:cNvSpPr>
              <a:spLocks noChangeArrowheads="1"/>
            </p:cNvSpPr>
            <p:nvPr/>
          </p:nvSpPr>
          <p:spPr bwMode="auto">
            <a:xfrm>
              <a:off x="4416" y="3057"/>
              <a:ext cx="62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phi X 174</a:t>
              </a:r>
            </a:p>
            <a:p>
              <a:pPr algn="ctr"/>
              <a:r>
                <a:rPr lang="en-US" sz="1600"/>
                <a:t>~5300 bp</a:t>
              </a:r>
            </a:p>
          </p:txBody>
        </p:sp>
        <p:sp>
          <p:nvSpPr>
            <p:cNvPr id="22541" name="Line 15"/>
            <p:cNvSpPr>
              <a:spLocks noChangeShapeType="1"/>
            </p:cNvSpPr>
            <p:nvPr/>
          </p:nvSpPr>
          <p:spPr bwMode="auto">
            <a:xfrm>
              <a:off x="4032" y="259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Rectangle 16"/>
            <p:cNvSpPr>
              <a:spLocks noChangeArrowheads="1"/>
            </p:cNvSpPr>
            <p:nvPr/>
          </p:nvSpPr>
          <p:spPr bwMode="auto">
            <a:xfrm>
              <a:off x="2976" y="2976"/>
              <a:ext cx="106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gels read by hand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28600" y="5607050"/>
            <a:ext cx="2924175" cy="1174750"/>
            <a:chOff x="144" y="3532"/>
            <a:chExt cx="1842" cy="740"/>
          </a:xfrm>
        </p:grpSpPr>
        <p:sp>
          <p:nvSpPr>
            <p:cNvPr id="22534" name="Rectangle 11"/>
            <p:cNvSpPr>
              <a:spLocks noChangeArrowheads="1"/>
            </p:cNvSpPr>
            <p:nvPr/>
          </p:nvSpPr>
          <p:spPr bwMode="auto">
            <a:xfrm>
              <a:off x="144" y="3532"/>
              <a:ext cx="154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600"/>
                <a:t>radiolabeled dideoxyNTPs</a:t>
              </a:r>
            </a:p>
          </p:txBody>
        </p:sp>
        <p:sp>
          <p:nvSpPr>
            <p:cNvPr id="22535" name="Rectangle 12"/>
            <p:cNvSpPr>
              <a:spLocks noChangeArrowheads="1"/>
            </p:cNvSpPr>
            <p:nvPr/>
          </p:nvSpPr>
          <p:spPr bwMode="auto">
            <a:xfrm>
              <a:off x="144" y="3708"/>
              <a:ext cx="141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600"/>
                <a:t>one lane per nucleotide</a:t>
              </a:r>
            </a:p>
          </p:txBody>
        </p:sp>
        <p:sp>
          <p:nvSpPr>
            <p:cNvPr id="22536" name="Rectangle 13"/>
            <p:cNvSpPr>
              <a:spLocks noChangeArrowheads="1"/>
            </p:cNvSpPr>
            <p:nvPr/>
          </p:nvSpPr>
          <p:spPr bwMode="auto">
            <a:xfrm>
              <a:off x="144" y="3884"/>
              <a:ext cx="83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600"/>
                <a:t>800 bp reads</a:t>
              </a:r>
            </a:p>
          </p:txBody>
        </p:sp>
        <p:sp>
          <p:nvSpPr>
            <p:cNvPr id="22537" name="Rectangle 17"/>
            <p:cNvSpPr>
              <a:spLocks noChangeArrowheads="1"/>
            </p:cNvSpPr>
            <p:nvPr/>
          </p:nvSpPr>
          <p:spPr bwMode="auto">
            <a:xfrm>
              <a:off x="144" y="4060"/>
              <a:ext cx="184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600"/>
                <a:t>low throughput (several kb/gel)</a:t>
              </a:r>
            </a:p>
          </p:txBody>
        </p:sp>
      </p:grp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3262313" y="76200"/>
            <a:ext cx="26193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Sanger sequencing</a:t>
            </a:r>
          </a:p>
          <a:p>
            <a:pPr algn="ctr"/>
            <a:r>
              <a:rPr lang="en-US" sz="2400" dirty="0"/>
              <a:t>(1975-1977)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3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7"/>
          <p:cNvSpPr>
            <a:spLocks noChangeArrowheads="1"/>
          </p:cNvSpPr>
          <p:nvPr/>
        </p:nvSpPr>
        <p:spPr bwMode="auto">
          <a:xfrm>
            <a:off x="1637408" y="32565"/>
            <a:ext cx="587079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/>
              <a:t>Sequencing the reference human genome</a:t>
            </a:r>
          </a:p>
          <a:p>
            <a:pPr algn="ctr"/>
            <a:r>
              <a:rPr lang="en-US" sz="2600" dirty="0" smtClean="0"/>
              <a:t>(1990-present; ‘finished’ 2003)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14325" y="1314857"/>
            <a:ext cx="8599488" cy="5484813"/>
            <a:chOff x="198" y="1218"/>
            <a:chExt cx="5417" cy="3455"/>
          </a:xfrm>
        </p:grpSpPr>
        <p:grpSp>
          <p:nvGrpSpPr>
            <p:cNvPr id="26630" name="Group 28"/>
            <p:cNvGrpSpPr>
              <a:grpSpLocks/>
            </p:cNvGrpSpPr>
            <p:nvPr/>
          </p:nvGrpSpPr>
          <p:grpSpPr bwMode="auto">
            <a:xfrm>
              <a:off x="2963" y="2523"/>
              <a:ext cx="2652" cy="1797"/>
              <a:chOff x="2963" y="2523"/>
              <a:chExt cx="2652" cy="1797"/>
            </a:xfrm>
          </p:grpSpPr>
          <p:pic>
            <p:nvPicPr>
              <p:cNvPr id="26638" name="Picture 8" descr="jgi_aeria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" y="3415"/>
                <a:ext cx="1048" cy="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9" name="Picture 9" descr="aboutUsR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456"/>
                <a:ext cx="1244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40" name="Picture 15" descr="sequencing_0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3" y="2523"/>
                <a:ext cx="2652" cy="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631" name="Group 27"/>
            <p:cNvGrpSpPr>
              <a:grpSpLocks/>
            </p:cNvGrpSpPr>
            <p:nvPr/>
          </p:nvGrpSpPr>
          <p:grpSpPr bwMode="auto">
            <a:xfrm>
              <a:off x="3081" y="1218"/>
              <a:ext cx="2295" cy="1049"/>
              <a:chOff x="3081" y="1218"/>
              <a:chExt cx="2295" cy="1049"/>
            </a:xfrm>
          </p:grpSpPr>
          <p:pic>
            <p:nvPicPr>
              <p:cNvPr id="26633" name="Picture 4" descr="720px-US-NIH-NHGRI-Logo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1" y="1218"/>
                <a:ext cx="1445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4" name="Picture 10" descr="hgsclogo_HiRes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1" y="1413"/>
                <a:ext cx="599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5" name="Picture 12" descr="jgi-logo-sm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1" y="1824"/>
                <a:ext cx="679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7" name="Picture 2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4" y="1824"/>
                <a:ext cx="1342" cy="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32" name="Rectangle 24"/>
            <p:cNvSpPr>
              <a:spLocks noChangeArrowheads="1"/>
            </p:cNvSpPr>
            <p:nvPr/>
          </p:nvSpPr>
          <p:spPr bwMode="auto">
            <a:xfrm>
              <a:off x="198" y="3044"/>
              <a:ext cx="2568" cy="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dirty="0"/>
                <a:t>I</a:t>
              </a:r>
              <a:r>
                <a:rPr lang="en-US" dirty="0" smtClean="0"/>
                <a:t>ndustrialization </a:t>
              </a:r>
              <a:r>
                <a:rPr lang="en-US" dirty="0"/>
                <a:t>of Sanger sequencing, </a:t>
              </a:r>
            </a:p>
            <a:p>
              <a:r>
                <a:rPr lang="en-US" dirty="0"/>
                <a:t> library construction, sample preparation, </a:t>
              </a:r>
            </a:p>
            <a:p>
              <a:r>
                <a:rPr lang="en-US" dirty="0"/>
                <a:t> analysis, etc.</a:t>
              </a:r>
            </a:p>
            <a:p>
              <a:endParaRPr lang="en-US" dirty="0"/>
            </a:p>
            <a:p>
              <a:pPr>
                <a:buFontTx/>
                <a:buChar char="•"/>
              </a:pPr>
              <a:r>
                <a:rPr lang="en-US" dirty="0"/>
                <a:t>$3 billion total cost</a:t>
              </a:r>
            </a:p>
            <a:p>
              <a:pPr>
                <a:buFontTx/>
                <a:buChar char="•"/>
              </a:pPr>
              <a:endParaRPr lang="en-US" dirty="0"/>
            </a:p>
            <a:p>
              <a:pPr>
                <a:buFontTx/>
                <a:buChar char="•"/>
              </a:pPr>
              <a:r>
                <a:rPr lang="en-US" dirty="0"/>
                <a:t>1 </a:t>
              </a:r>
              <a:r>
                <a:rPr lang="en-US" dirty="0" smtClean="0"/>
                <a:t>Gb/</a:t>
              </a:r>
              <a:r>
                <a:rPr lang="en-US" dirty="0"/>
                <a:t>month at largest centers (2005</a:t>
              </a:r>
              <a:r>
                <a:rPr lang="en-US" dirty="0" smtClean="0"/>
                <a:t>)</a:t>
              </a:r>
            </a:p>
            <a:p>
              <a:pPr>
                <a:buFontTx/>
                <a:buChar char="•"/>
              </a:pPr>
              <a:endParaRPr lang="en-US" dirty="0"/>
            </a:p>
            <a:p>
              <a:pPr>
                <a:buFontTx/>
                <a:buChar char="•"/>
              </a:pPr>
              <a:r>
                <a:rPr lang="en-US" dirty="0" smtClean="0"/>
                <a:t>YCGA = 9.6 Tb per month (2011)</a:t>
              </a:r>
              <a:endParaRPr lang="en-US" dirty="0"/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07" y="1246238"/>
            <a:ext cx="2108118" cy="27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Process 18"/>
          <p:cNvSpPr/>
          <p:nvPr/>
        </p:nvSpPr>
        <p:spPr>
          <a:xfrm>
            <a:off x="116057" y="6336974"/>
            <a:ext cx="3895839" cy="51451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4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ChangeArrowheads="1"/>
          </p:cNvSpPr>
          <p:nvPr/>
        </p:nvSpPr>
        <p:spPr bwMode="auto">
          <a:xfrm>
            <a:off x="2376488" y="152400"/>
            <a:ext cx="43652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/>
              <a:t>Second-generation sequencing 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09600" y="1090613"/>
            <a:ext cx="5126038" cy="1944688"/>
            <a:chOff x="163" y="831"/>
            <a:chExt cx="3229" cy="1225"/>
          </a:xfrm>
        </p:grpSpPr>
        <p:sp>
          <p:nvSpPr>
            <p:cNvPr id="28689" name="Rectangle 5"/>
            <p:cNvSpPr>
              <a:spLocks noChangeArrowheads="1"/>
            </p:cNvSpPr>
            <p:nvPr/>
          </p:nvSpPr>
          <p:spPr bwMode="auto">
            <a:xfrm>
              <a:off x="163" y="831"/>
              <a:ext cx="311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2200" dirty="0"/>
                <a:t>“</a:t>
              </a:r>
              <a:r>
                <a:rPr lang="en-US" altLang="ja-JP" sz="2200" dirty="0"/>
                <a:t>Democratizing</a:t>
              </a:r>
              <a:r>
                <a:rPr lang="ja-JP" altLang="en-US" sz="2200" dirty="0"/>
                <a:t>”</a:t>
              </a:r>
              <a:r>
                <a:rPr lang="en-US" altLang="ja-JP" sz="2200" dirty="0"/>
                <a:t> sequencing production </a:t>
              </a:r>
              <a:endParaRPr lang="en-US" sz="2200" dirty="0"/>
            </a:p>
          </p:txBody>
        </p:sp>
        <p:sp>
          <p:nvSpPr>
            <p:cNvPr id="28690" name="Rectangle 6"/>
            <p:cNvSpPr>
              <a:spLocks noChangeArrowheads="1"/>
            </p:cNvSpPr>
            <p:nvPr/>
          </p:nvSpPr>
          <p:spPr bwMode="auto">
            <a:xfrm>
              <a:off x="464" y="1132"/>
              <a:ext cx="168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2000"/>
                <a:t>Massive parallelization</a:t>
              </a:r>
            </a:p>
          </p:txBody>
        </p:sp>
        <p:sp>
          <p:nvSpPr>
            <p:cNvPr id="28691" name="Rectangle 7"/>
            <p:cNvSpPr>
              <a:spLocks noChangeArrowheads="1"/>
            </p:cNvSpPr>
            <p:nvPr/>
          </p:nvSpPr>
          <p:spPr bwMode="auto">
            <a:xfrm>
              <a:off x="464" y="1344"/>
              <a:ext cx="193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2000" dirty="0"/>
                <a:t>Reduction in per-base cost</a:t>
              </a:r>
            </a:p>
          </p:txBody>
        </p:sp>
        <p:sp>
          <p:nvSpPr>
            <p:cNvPr id="28692" name="Rectangle 8"/>
            <p:cNvSpPr>
              <a:spLocks noChangeArrowheads="1"/>
            </p:cNvSpPr>
            <p:nvPr/>
          </p:nvSpPr>
          <p:spPr bwMode="auto">
            <a:xfrm>
              <a:off x="464" y="1564"/>
              <a:ext cx="270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2000" dirty="0"/>
                <a:t>Eliminate need for huge infrastructure</a:t>
              </a:r>
            </a:p>
          </p:txBody>
        </p:sp>
        <p:sp>
          <p:nvSpPr>
            <p:cNvPr id="28693" name="Rectangle 9"/>
            <p:cNvSpPr>
              <a:spLocks noChangeArrowheads="1"/>
            </p:cNvSpPr>
            <p:nvPr/>
          </p:nvSpPr>
          <p:spPr bwMode="auto">
            <a:xfrm>
              <a:off x="464" y="1804"/>
              <a:ext cx="292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2000"/>
                <a:t>Millions of reads - &gt;1Gb sequence per run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09600" y="3276601"/>
            <a:ext cx="4754563" cy="1741488"/>
            <a:chOff x="186" y="2160"/>
            <a:chExt cx="2995" cy="1097"/>
          </a:xfrm>
        </p:grpSpPr>
        <p:sp>
          <p:nvSpPr>
            <p:cNvPr id="28684" name="Rectangle 10"/>
            <p:cNvSpPr>
              <a:spLocks noChangeArrowheads="1"/>
            </p:cNvSpPr>
            <p:nvPr/>
          </p:nvSpPr>
          <p:spPr bwMode="auto">
            <a:xfrm>
              <a:off x="186" y="2160"/>
              <a:ext cx="230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200" dirty="0"/>
                <a:t>Novel sequencing applications </a:t>
              </a:r>
            </a:p>
          </p:txBody>
        </p:sp>
        <p:sp>
          <p:nvSpPr>
            <p:cNvPr id="28685" name="Rectangle 11"/>
            <p:cNvSpPr>
              <a:spLocks noChangeArrowheads="1"/>
            </p:cNvSpPr>
            <p:nvPr/>
          </p:nvSpPr>
          <p:spPr bwMode="auto">
            <a:xfrm>
              <a:off x="464" y="2448"/>
              <a:ext cx="68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dirty="0"/>
                <a:t>RNA-</a:t>
              </a:r>
              <a:r>
                <a:rPr lang="en-US" dirty="0" err="1"/>
                <a:t>seq</a:t>
              </a:r>
              <a:endParaRPr lang="en-US" dirty="0"/>
            </a:p>
          </p:txBody>
        </p:sp>
        <p:sp>
          <p:nvSpPr>
            <p:cNvPr id="28686" name="Rectangle 12"/>
            <p:cNvSpPr>
              <a:spLocks noChangeArrowheads="1"/>
            </p:cNvSpPr>
            <p:nvPr/>
          </p:nvSpPr>
          <p:spPr bwMode="auto">
            <a:xfrm>
              <a:off x="464" y="2640"/>
              <a:ext cx="6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dirty="0" err="1"/>
                <a:t>ChIP-seq</a:t>
              </a:r>
              <a:endParaRPr lang="en-US" dirty="0"/>
            </a:p>
          </p:txBody>
        </p:sp>
        <p:sp>
          <p:nvSpPr>
            <p:cNvPr id="28687" name="Rectangle 13"/>
            <p:cNvSpPr>
              <a:spLocks noChangeArrowheads="1"/>
            </p:cNvSpPr>
            <p:nvPr/>
          </p:nvSpPr>
          <p:spPr bwMode="auto">
            <a:xfrm>
              <a:off x="464" y="2832"/>
              <a:ext cx="85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dirty="0"/>
                <a:t>Methyl-</a:t>
              </a:r>
              <a:r>
                <a:rPr lang="en-US" dirty="0" err="1"/>
                <a:t>seq</a:t>
              </a:r>
              <a:endParaRPr lang="en-US" dirty="0"/>
            </a:p>
          </p:txBody>
        </p:sp>
        <p:sp>
          <p:nvSpPr>
            <p:cNvPr id="28688" name="Rectangle 14"/>
            <p:cNvSpPr>
              <a:spLocks noChangeArrowheads="1"/>
            </p:cNvSpPr>
            <p:nvPr/>
          </p:nvSpPr>
          <p:spPr bwMode="auto">
            <a:xfrm>
              <a:off x="464" y="3024"/>
              <a:ext cx="27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/>
                <a:t>Whole-genome and targeted resequencing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09600" y="5334004"/>
            <a:ext cx="3462341" cy="1390651"/>
            <a:chOff x="144" y="3360"/>
            <a:chExt cx="2181" cy="876"/>
          </a:xfrm>
        </p:grpSpPr>
        <p:sp>
          <p:nvSpPr>
            <p:cNvPr id="28680" name="Rectangle 15"/>
            <p:cNvSpPr>
              <a:spLocks noChangeArrowheads="1"/>
            </p:cNvSpPr>
            <p:nvPr/>
          </p:nvSpPr>
          <p:spPr bwMode="auto">
            <a:xfrm>
              <a:off x="144" y="3360"/>
              <a:ext cx="96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200"/>
                <a:t>Challenges </a:t>
              </a:r>
            </a:p>
          </p:txBody>
        </p:sp>
        <p:sp>
          <p:nvSpPr>
            <p:cNvPr id="28681" name="Rectangle 16"/>
            <p:cNvSpPr>
              <a:spLocks noChangeArrowheads="1"/>
            </p:cNvSpPr>
            <p:nvPr/>
          </p:nvSpPr>
          <p:spPr bwMode="auto">
            <a:xfrm>
              <a:off x="464" y="3648"/>
              <a:ext cx="97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2000" dirty="0"/>
                <a:t>Read length</a:t>
              </a:r>
            </a:p>
          </p:txBody>
        </p:sp>
        <p:sp>
          <p:nvSpPr>
            <p:cNvPr id="28682" name="Rectangle 17"/>
            <p:cNvSpPr>
              <a:spLocks noChangeArrowheads="1"/>
            </p:cNvSpPr>
            <p:nvPr/>
          </p:nvSpPr>
          <p:spPr bwMode="auto">
            <a:xfrm>
              <a:off x="464" y="3816"/>
              <a:ext cx="66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2000" dirty="0"/>
                <a:t>Quality</a:t>
              </a:r>
            </a:p>
          </p:txBody>
        </p:sp>
        <p:sp>
          <p:nvSpPr>
            <p:cNvPr id="28683" name="Rectangle 18"/>
            <p:cNvSpPr>
              <a:spLocks noChangeArrowheads="1"/>
            </p:cNvSpPr>
            <p:nvPr/>
          </p:nvSpPr>
          <p:spPr bwMode="auto">
            <a:xfrm>
              <a:off x="464" y="3984"/>
              <a:ext cx="186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2000" dirty="0"/>
                <a:t>Data </a:t>
              </a:r>
              <a:r>
                <a:rPr lang="en-US" sz="2000" dirty="0" smtClean="0"/>
                <a:t>analysis and storage</a:t>
              </a:r>
              <a:endParaRPr lang="en-US" sz="2000" dirty="0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438400" y="3886200"/>
            <a:ext cx="2901951" cy="762000"/>
            <a:chOff x="1536" y="2400"/>
            <a:chExt cx="1828" cy="480"/>
          </a:xfrm>
        </p:grpSpPr>
        <p:sp>
          <p:nvSpPr>
            <p:cNvPr id="28678" name="AutoShape 22"/>
            <p:cNvSpPr>
              <a:spLocks/>
            </p:cNvSpPr>
            <p:nvPr/>
          </p:nvSpPr>
          <p:spPr bwMode="auto">
            <a:xfrm>
              <a:off x="1536" y="2400"/>
              <a:ext cx="48" cy="480"/>
            </a:xfrm>
            <a:prstGeom prst="rightBracket">
              <a:avLst>
                <a:gd name="adj" fmla="val 8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9" name="Text Box 23"/>
            <p:cNvSpPr txBox="1">
              <a:spLocks noChangeArrowheads="1"/>
            </p:cNvSpPr>
            <p:nvPr/>
          </p:nvSpPr>
          <p:spPr bwMode="auto">
            <a:xfrm>
              <a:off x="1766" y="2510"/>
              <a:ext cx="15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9pPr>
            </a:lstStyle>
            <a:p>
              <a:r>
                <a:rPr lang="en-US" sz="2000" dirty="0"/>
                <a:t>Counting</a:t>
              </a:r>
              <a:r>
                <a:rPr lang="en-US" sz="1800" dirty="0"/>
                <a:t> </a:t>
              </a:r>
              <a:r>
                <a:rPr lang="en-US" sz="2000" dirty="0"/>
                <a:t>applications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959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361396" y="71735"/>
            <a:ext cx="466603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 smtClean="0"/>
              <a:t>Short read technologies: </a:t>
            </a:r>
            <a:r>
              <a:rPr lang="en-US" sz="2600" dirty="0" err="1" smtClean="0"/>
              <a:t>Illumina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491" y="3520440"/>
            <a:ext cx="4447309" cy="32613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3400" y="3962400"/>
            <a:ext cx="3200400" cy="2579132"/>
            <a:chOff x="533400" y="3962400"/>
            <a:chExt cx="3200400" cy="25791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3962400"/>
              <a:ext cx="3200400" cy="2156930"/>
            </a:xfrm>
            <a:prstGeom prst="rect">
              <a:avLst/>
            </a:prstGeom>
          </p:spPr>
        </p:pic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676400" y="6172200"/>
              <a:ext cx="10182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dirty="0" smtClean="0"/>
                <a:t>Flow cell</a:t>
              </a:r>
              <a:endParaRPr lang="en-US" sz="18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838200"/>
            <a:ext cx="684388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1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13"/>
          <p:cNvPicPr>
            <a:picLocks noChangeAspect="1"/>
          </p:cNvPicPr>
          <p:nvPr/>
        </p:nvPicPr>
        <p:blipFill>
          <a:blip r:embed="rId3" cstate="print"/>
          <a:srcRect l="7417" r="4927" b="33572"/>
          <a:stretch>
            <a:fillRect/>
          </a:stretch>
        </p:blipFill>
        <p:spPr bwMode="auto">
          <a:xfrm>
            <a:off x="3505200" y="2787650"/>
            <a:ext cx="51816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 bwMode="auto">
          <a:xfrm>
            <a:off x="152400" y="1360488"/>
            <a:ext cx="33480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A flow cell is a thick glass slide with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8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channels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or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lanes 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152400" y="2347887"/>
            <a:ext cx="334803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Each lane is randomly coated with a lawn of oligos that are complementary to library adapters</a:t>
            </a:r>
          </a:p>
        </p:txBody>
      </p: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066800"/>
            <a:ext cx="31305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18440" name="Straight Connector 22"/>
          <p:cNvCxnSpPr>
            <a:cxnSpLocks noChangeShapeType="1"/>
          </p:cNvCxnSpPr>
          <p:nvPr/>
        </p:nvCxnSpPr>
        <p:spPr bwMode="auto">
          <a:xfrm flipH="1">
            <a:off x="3857625" y="1470025"/>
            <a:ext cx="2792413" cy="1949450"/>
          </a:xfrm>
          <a:prstGeom prst="line">
            <a:avLst/>
          </a:prstGeom>
          <a:noFill/>
          <a:ln w="12700" algn="ctr">
            <a:solidFill>
              <a:srgbClr val="FFB441"/>
            </a:solidFill>
            <a:round/>
            <a:headEnd/>
            <a:tailEnd/>
          </a:ln>
        </p:spPr>
      </p:cxnSp>
      <p:cxnSp>
        <p:nvCxnSpPr>
          <p:cNvPr id="18441" name="Straight Connector 25"/>
          <p:cNvCxnSpPr>
            <a:cxnSpLocks noChangeShapeType="1"/>
          </p:cNvCxnSpPr>
          <p:nvPr/>
        </p:nvCxnSpPr>
        <p:spPr bwMode="auto">
          <a:xfrm>
            <a:off x="6799263" y="1503363"/>
            <a:ext cx="1857375" cy="1511300"/>
          </a:xfrm>
          <a:prstGeom prst="line">
            <a:avLst/>
          </a:prstGeom>
          <a:noFill/>
          <a:ln w="12700" algn="ctr">
            <a:solidFill>
              <a:srgbClr val="FFB441"/>
            </a:solidFill>
            <a:round/>
            <a:headEnd/>
            <a:tailEnd/>
          </a:ln>
        </p:spPr>
      </p:cxnSp>
      <p:cxnSp>
        <p:nvCxnSpPr>
          <p:cNvPr id="18442" name="Straight Arrow Connector 18"/>
          <p:cNvCxnSpPr>
            <a:cxnSpLocks noChangeShapeType="1"/>
          </p:cNvCxnSpPr>
          <p:nvPr/>
        </p:nvCxnSpPr>
        <p:spPr bwMode="auto">
          <a:xfrm>
            <a:off x="4419600" y="5486400"/>
            <a:ext cx="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2982913" y="5143500"/>
            <a:ext cx="6029997" cy="1400175"/>
            <a:chOff x="2982121" y="5143501"/>
            <a:chExt cx="6030804" cy="1400816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4297363" y="5761979"/>
              <a:ext cx="3505200" cy="228600"/>
              <a:chOff x="4039392" y="5973762"/>
              <a:chExt cx="3505200" cy="228600"/>
            </a:xfrm>
          </p:grpSpPr>
          <p:sp>
            <p:nvSpPr>
              <p:cNvPr id="18455" name="Rectangle 11"/>
              <p:cNvSpPr>
                <a:spLocks noChangeArrowheads="1"/>
              </p:cNvSpPr>
              <p:nvPr/>
            </p:nvSpPr>
            <p:spPr bwMode="auto">
              <a:xfrm>
                <a:off x="4572792" y="5973762"/>
                <a:ext cx="457200" cy="228600"/>
              </a:xfrm>
              <a:prstGeom prst="rect">
                <a:avLst/>
              </a:prstGeom>
              <a:solidFill>
                <a:srgbClr val="4146FF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4039392" y="5973762"/>
                <a:ext cx="3505200" cy="228600"/>
                <a:chOff x="4039392" y="6202362"/>
                <a:chExt cx="3505200" cy="228600"/>
              </a:xfrm>
            </p:grpSpPr>
            <p:sp>
              <p:nvSpPr>
                <p:cNvPr id="29" name="Rectangle 10"/>
                <p:cNvSpPr>
                  <a:spLocks noChangeArrowheads="1"/>
                </p:cNvSpPr>
                <p:nvPr/>
              </p:nvSpPr>
              <p:spPr bwMode="auto">
                <a:xfrm>
                  <a:off x="4038776" y="6201705"/>
                  <a:ext cx="533471" cy="228705"/>
                </a:xfrm>
                <a:prstGeom prst="rect">
                  <a:avLst/>
                </a:prstGeom>
                <a:solidFill>
                  <a:schemeClr val="accent5">
                    <a:lumMod val="50000"/>
                    <a:alpha val="6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8458" name="Rectangle 12"/>
                <p:cNvSpPr>
                  <a:spLocks noChangeArrowheads="1"/>
                </p:cNvSpPr>
                <p:nvPr/>
              </p:nvSpPr>
              <p:spPr bwMode="auto">
                <a:xfrm>
                  <a:off x="5029992" y="6202362"/>
                  <a:ext cx="2057400" cy="228600"/>
                </a:xfrm>
                <a:prstGeom prst="rect">
                  <a:avLst/>
                </a:prstGeom>
                <a:solidFill>
                  <a:srgbClr val="D79FD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9" name="Rectangle 13"/>
                <p:cNvSpPr>
                  <a:spLocks noChangeArrowheads="1"/>
                </p:cNvSpPr>
                <p:nvPr/>
              </p:nvSpPr>
              <p:spPr bwMode="auto">
                <a:xfrm>
                  <a:off x="7087392" y="6202362"/>
                  <a:ext cx="457200" cy="228600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8449" name="Text Box 14"/>
            <p:cNvSpPr txBox="1">
              <a:spLocks noChangeArrowheads="1"/>
            </p:cNvSpPr>
            <p:nvPr/>
          </p:nvSpPr>
          <p:spPr bwMode="auto">
            <a:xfrm>
              <a:off x="2982121" y="5723879"/>
              <a:ext cx="1061137" cy="36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</a:rPr>
                <a:t>Adapter1</a:t>
              </a:r>
            </a:p>
          </p:txBody>
        </p:sp>
        <p:sp>
          <p:nvSpPr>
            <p:cNvPr id="18450" name="Text Box 15"/>
            <p:cNvSpPr txBox="1">
              <a:spLocks noChangeArrowheads="1"/>
            </p:cNvSpPr>
            <p:nvPr/>
          </p:nvSpPr>
          <p:spPr bwMode="auto">
            <a:xfrm>
              <a:off x="7951788" y="5761979"/>
              <a:ext cx="1061137" cy="36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dirty="0">
                  <a:solidFill>
                    <a:srgbClr val="000000"/>
                  </a:solidFill>
                </a:rPr>
                <a:t>Adapter2</a:t>
              </a:r>
            </a:p>
          </p:txBody>
        </p:sp>
        <p:sp>
          <p:nvSpPr>
            <p:cNvPr id="18451" name="Text Box 17"/>
            <p:cNvSpPr txBox="1">
              <a:spLocks noChangeArrowheads="1"/>
            </p:cNvSpPr>
            <p:nvPr/>
          </p:nvSpPr>
          <p:spPr bwMode="auto">
            <a:xfrm>
              <a:off x="6316663" y="6071540"/>
              <a:ext cx="6667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tx2"/>
                  </a:solidFill>
                </a:rPr>
                <a:t>Insert</a:t>
              </a:r>
            </a:p>
          </p:txBody>
        </p:sp>
        <p:cxnSp>
          <p:nvCxnSpPr>
            <p:cNvPr id="18452" name="Straight Arrow Connector 38"/>
            <p:cNvCxnSpPr>
              <a:cxnSpLocks noChangeShapeType="1"/>
            </p:cNvCxnSpPr>
            <p:nvPr/>
          </p:nvCxnSpPr>
          <p:spPr bwMode="auto">
            <a:xfrm flipV="1">
              <a:off x="4564063" y="5143501"/>
              <a:ext cx="369096" cy="580378"/>
            </a:xfrm>
            <a:prstGeom prst="straightConnector1">
              <a:avLst/>
            </a:prstGeom>
            <a:noFill/>
            <a:ln w="15875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  <p:cxnSp>
          <p:nvCxnSpPr>
            <p:cNvPr id="18453" name="Straight Arrow Connector 46"/>
            <p:cNvCxnSpPr>
              <a:cxnSpLocks noChangeShapeType="1"/>
            </p:cNvCxnSpPr>
            <p:nvPr/>
          </p:nvCxnSpPr>
          <p:spPr bwMode="auto">
            <a:xfrm flipV="1">
              <a:off x="7421955" y="5143501"/>
              <a:ext cx="56754" cy="580378"/>
            </a:xfrm>
            <a:prstGeom prst="straightConnector1">
              <a:avLst/>
            </a:prstGeom>
            <a:noFill/>
            <a:ln w="15875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  <p:sp>
          <p:nvSpPr>
            <p:cNvPr id="18454" name="TextBox 39"/>
            <p:cNvSpPr txBox="1">
              <a:spLocks noChangeArrowheads="1"/>
            </p:cNvSpPr>
            <p:nvPr/>
          </p:nvSpPr>
          <p:spPr bwMode="auto">
            <a:xfrm>
              <a:off x="4506913" y="6082652"/>
              <a:ext cx="1295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/>
                <a:t>Sequencing Primer</a:t>
              </a:r>
            </a:p>
          </p:txBody>
        </p:sp>
      </p:grpSp>
      <p:cxnSp>
        <p:nvCxnSpPr>
          <p:cNvPr id="18446" name="Straight Arrow Connector 49"/>
          <p:cNvCxnSpPr>
            <a:cxnSpLocks noChangeShapeType="1"/>
          </p:cNvCxnSpPr>
          <p:nvPr/>
        </p:nvCxnSpPr>
        <p:spPr bwMode="auto">
          <a:xfrm flipV="1">
            <a:off x="2438400" y="4133848"/>
            <a:ext cx="1019971" cy="1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8447" name="Straight Arrow Connector 58"/>
          <p:cNvCxnSpPr>
            <a:cxnSpLocks noChangeShapeType="1"/>
          </p:cNvCxnSpPr>
          <p:nvPr/>
        </p:nvCxnSpPr>
        <p:spPr bwMode="auto">
          <a:xfrm>
            <a:off x="2487613" y="4543424"/>
            <a:ext cx="1169987" cy="257176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" name="TextBox 8"/>
          <p:cNvSpPr txBox="1"/>
          <p:nvPr/>
        </p:nvSpPr>
        <p:spPr>
          <a:xfrm>
            <a:off x="1375652" y="3860800"/>
            <a:ext cx="93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P5 </a:t>
            </a:r>
            <a:r>
              <a:rPr lang="en-US" dirty="0" err="1" smtClean="0"/>
              <a:t>oligo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375652" y="4358758"/>
            <a:ext cx="93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P7 </a:t>
            </a:r>
            <a:r>
              <a:rPr lang="en-US" dirty="0" err="1" smtClean="0"/>
              <a:t>oligo</a:t>
            </a:r>
            <a:endParaRPr lang="en-US" dirty="0"/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3857625" y="77113"/>
            <a:ext cx="14942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 smtClean="0"/>
              <a:t>Flow cells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686496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252092" y="88900"/>
            <a:ext cx="464145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/>
              <a:t>A working definition of genomics</a:t>
            </a: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279400" y="1511298"/>
            <a:ext cx="85979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/>
              <a:t>global </a:t>
            </a:r>
            <a:r>
              <a:rPr lang="en-US" sz="2400" dirty="0" smtClean="0"/>
              <a:t>study of how biological </a:t>
            </a:r>
            <a:r>
              <a:rPr lang="en-US" sz="2400" b="1" dirty="0" smtClean="0"/>
              <a:t>information</a:t>
            </a:r>
            <a:r>
              <a:rPr lang="en-US" sz="2400" dirty="0" smtClean="0"/>
              <a:t> is encoded in </a:t>
            </a:r>
          </a:p>
          <a:p>
            <a:r>
              <a:rPr lang="en-US" sz="2400" dirty="0" smtClean="0"/>
              <a:t>	genome sequence</a:t>
            </a:r>
          </a:p>
          <a:p>
            <a:endParaRPr lang="en-US" sz="2400" dirty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Genes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egulatory sequences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Genetic variation</a:t>
            </a: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279400" y="4193737"/>
            <a:ext cx="798277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/>
              <a:t>How this information is </a:t>
            </a:r>
            <a:r>
              <a:rPr lang="en-US" sz="2400" b="1" dirty="0" smtClean="0"/>
              <a:t>read out </a:t>
            </a:r>
            <a:r>
              <a:rPr lang="en-US" sz="2400" dirty="0" smtClean="0"/>
              <a:t>to produce distinct </a:t>
            </a:r>
            <a:r>
              <a:rPr lang="en-US" sz="2400" b="1" dirty="0" smtClean="0"/>
              <a:t>biological </a:t>
            </a:r>
          </a:p>
          <a:p>
            <a:r>
              <a:rPr lang="en-US" sz="2400" b="1" dirty="0" smtClean="0"/>
              <a:t>	outcomes</a:t>
            </a:r>
          </a:p>
          <a:p>
            <a:pPr lvl="1"/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Gene expression and regulation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Cellular identity, differentiation and development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Phenotypic variation among individuals and species</a:t>
            </a:r>
          </a:p>
        </p:txBody>
      </p:sp>
    </p:spTree>
    <p:extLst>
      <p:ext uri="{BB962C8B-B14F-4D97-AF65-F5344CB8AC3E}">
        <p14:creationId xmlns:p14="http://schemas.microsoft.com/office/powerpoint/2010/main" val="133392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34925"/>
            <a:ext cx="1838325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34925"/>
            <a:ext cx="1690687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34925"/>
            <a:ext cx="1706562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34925"/>
            <a:ext cx="171608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3581400"/>
            <a:ext cx="176371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24"/>
          <p:cNvSpPr>
            <a:spLocks noChangeArrowheads="1"/>
          </p:cNvSpPr>
          <p:nvPr/>
        </p:nvSpPr>
        <p:spPr bwMode="auto">
          <a:xfrm>
            <a:off x="76200" y="76200"/>
            <a:ext cx="16813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err="1" smtClean="0"/>
              <a:t>Illumina</a:t>
            </a:r>
            <a:endParaRPr lang="en-US" sz="2400" dirty="0" smtClean="0"/>
          </a:p>
          <a:p>
            <a:r>
              <a:rPr lang="en-US" sz="2400" dirty="0" smtClean="0"/>
              <a:t>sequencing</a:t>
            </a:r>
            <a:endParaRPr lang="en-US" sz="2400" dirty="0"/>
          </a:p>
        </p:txBody>
      </p:sp>
      <p:sp>
        <p:nvSpPr>
          <p:cNvPr id="38919" name="Text Box 27"/>
          <p:cNvSpPr txBox="1">
            <a:spLocks noChangeArrowheads="1"/>
          </p:cNvSpPr>
          <p:nvPr/>
        </p:nvSpPr>
        <p:spPr bwMode="auto">
          <a:xfrm>
            <a:off x="457200" y="1524000"/>
            <a:ext cx="10438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 dirty="0"/>
              <a:t>Cluster PCR</a:t>
            </a:r>
          </a:p>
          <a:p>
            <a:r>
              <a:rPr lang="en-US" dirty="0"/>
              <a:t>on </a:t>
            </a:r>
            <a:r>
              <a:rPr lang="en-US" dirty="0" smtClean="0"/>
              <a:t>flow cell</a:t>
            </a:r>
            <a:endParaRPr lang="en-US" dirty="0"/>
          </a:p>
          <a:p>
            <a:r>
              <a:rPr lang="en-US" dirty="0"/>
              <a:t>(8 lanes)</a:t>
            </a:r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457200" y="4724400"/>
            <a:ext cx="136048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/>
              <a:t>Sequencing</a:t>
            </a:r>
          </a:p>
          <a:p>
            <a:r>
              <a:rPr lang="en-US"/>
              <a:t>by synthesis</a:t>
            </a:r>
          </a:p>
          <a:p>
            <a:r>
              <a:rPr lang="en-US"/>
              <a:t>with reversible</a:t>
            </a:r>
          </a:p>
          <a:p>
            <a:r>
              <a:rPr lang="en-US"/>
              <a:t>dye terminators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5000" y="3132189"/>
            <a:ext cx="110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‘bridge PCR’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315200" y="3121223"/>
            <a:ext cx="1569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Cluster generation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726612" y="3121223"/>
            <a:ext cx="1531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Attach to flow cell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962400" y="3962400"/>
            <a:ext cx="2590800" cy="2895600"/>
            <a:chOff x="3962400" y="3962400"/>
            <a:chExt cx="2590800" cy="2895600"/>
          </a:xfrm>
        </p:grpSpPr>
        <p:pic>
          <p:nvPicPr>
            <p:cNvPr id="38928" name="Picture 3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800" y="4800600"/>
              <a:ext cx="1270000" cy="1062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3" name="AutoShape 33"/>
            <p:cNvSpPr>
              <a:spLocks/>
            </p:cNvSpPr>
            <p:nvPr/>
          </p:nvSpPr>
          <p:spPr bwMode="auto">
            <a:xfrm rot="5400000">
              <a:off x="5295900" y="5295900"/>
              <a:ext cx="152400" cy="2362200"/>
            </a:xfrm>
            <a:prstGeom prst="rightBracket">
              <a:avLst>
                <a:gd name="adj" fmla="val 129167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4" name="Rectangle 34"/>
            <p:cNvSpPr>
              <a:spLocks noChangeArrowheads="1"/>
            </p:cNvSpPr>
            <p:nvPr/>
          </p:nvSpPr>
          <p:spPr bwMode="auto">
            <a:xfrm>
              <a:off x="5103812" y="6553200"/>
              <a:ext cx="6873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1 cycle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94018" y="4114800"/>
              <a:ext cx="882782" cy="237672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181600" y="4419600"/>
              <a:ext cx="11943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Scan </a:t>
              </a:r>
              <a:r>
                <a:rPr lang="en-US" dirty="0" smtClean="0"/>
                <a:t>flow cell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962400" y="3962400"/>
              <a:ext cx="8827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Add base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22072" y="3581400"/>
            <a:ext cx="1676400" cy="2994212"/>
            <a:chOff x="7122072" y="3581400"/>
            <a:chExt cx="1676400" cy="29942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62800" y="4343400"/>
              <a:ext cx="1635672" cy="223221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122072" y="3581400"/>
              <a:ext cx="16764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Reverse termination</a:t>
              </a:r>
            </a:p>
            <a:p>
              <a:r>
                <a:rPr lang="en-US" dirty="0"/>
                <a:t>Add next </a:t>
              </a:r>
              <a:r>
                <a:rPr lang="en-US" dirty="0" smtClean="0"/>
                <a:t>base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843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8" grpId="0"/>
      <p:bldP spid="3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3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1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6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3019808" y="5002065"/>
            <a:ext cx="2111565" cy="5896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</a:rPr>
              <a:t>1 human genome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</a:rPr>
              <a:t> in a day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457198" y="1788960"/>
            <a:ext cx="2133600" cy="1655445"/>
          </a:xfrm>
          <a:prstGeom prst="roundRect">
            <a:avLst>
              <a:gd name="adj" fmla="val 6469"/>
            </a:avLst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i="1" dirty="0" smtClean="0">
                <a:solidFill>
                  <a:schemeClr val="tx1"/>
                </a:solidFill>
                <a:latin typeface="Arial" charset="0"/>
              </a:rPr>
              <a:t>High Output Mode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i="1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600 Gb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in ~10.5 days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aseline="0" dirty="0" smtClean="0">
                <a:solidFill>
                  <a:schemeClr val="tx1"/>
                </a:solidFill>
                <a:latin typeface="Arial" charset="0"/>
              </a:rPr>
              <a:t>Current</a:t>
            </a:r>
            <a:r>
              <a:rPr lang="en-GB" sz="1600" dirty="0" smtClean="0">
                <a:solidFill>
                  <a:schemeClr val="tx1"/>
                </a:solidFill>
                <a:latin typeface="Arial" charset="0"/>
              </a:rPr>
              <a:t> v3 flow cell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solidFill>
                  <a:schemeClr val="tx1"/>
                </a:solidFill>
                <a:latin typeface="Arial" charset="0"/>
              </a:rPr>
              <a:t>Current v3 reagents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cBot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required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044487" y="1788960"/>
            <a:ext cx="2133600" cy="1655445"/>
          </a:xfrm>
          <a:prstGeom prst="roundRect">
            <a:avLst>
              <a:gd name="adj" fmla="val 5620"/>
            </a:avLst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i="1" dirty="0" smtClean="0">
                <a:solidFill>
                  <a:schemeClr val="tx1"/>
                </a:solidFill>
                <a:latin typeface="Arial" charset="0"/>
              </a:rPr>
              <a:t>Rapid Run Mode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i="1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120Gb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in ~1 day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aseline="0" dirty="0" smtClean="0">
                <a:solidFill>
                  <a:schemeClr val="tx1"/>
                </a:solidFill>
                <a:latin typeface="Arial" charset="0"/>
              </a:rPr>
              <a:t>New 2-lane flow cell</a:t>
            </a:r>
            <a:endParaRPr lang="en-GB" sz="1600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solidFill>
                  <a:schemeClr val="tx1"/>
                </a:solidFill>
                <a:latin typeface="Arial" charset="0"/>
              </a:rPr>
              <a:t>New reagents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No cBot required</a:t>
            </a:r>
            <a:endParaRPr kumimoji="0" lang="en-GB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57199" y="1255418"/>
            <a:ext cx="4719712" cy="383416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</a:rPr>
              <a:t>1 Instrument – 2 Run Modes</a:t>
            </a:r>
            <a:endParaRPr kumimoji="0" lang="en-GB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3" descr="\\WebDev\GraphicsStore\Flow_cells\HiSeq_Flowcell\Print\JPG\HiSeq_flow_cell_v3_fro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1440" y="2856016"/>
            <a:ext cx="745117" cy="2133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WebDev\GraphicsStore\Flow_cells\HiSeq_Flowcell\Print\JPG\HiSeq_flow_cell_v4-2500_front_v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8728" y="2856016"/>
            <a:ext cx="745117" cy="2133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 bwMode="auto">
          <a:xfrm>
            <a:off x="435163" y="4469069"/>
            <a:ext cx="4713611" cy="382652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</a:rPr>
              <a:t>User configurable</a:t>
            </a:r>
            <a:endParaRPr kumimoji="0" lang="en-GB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442459" y="5002065"/>
            <a:ext cx="1981199" cy="58969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>
                <a:latin typeface="Arial" charset="0"/>
              </a:rPr>
              <a:t>6</a:t>
            </a:r>
            <a:r>
              <a:rPr lang="en-GB" sz="1600" dirty="0" smtClean="0">
                <a:latin typeface="Arial" charset="0"/>
              </a:rPr>
              <a:t> human genomes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latin typeface="Arial" charset="0"/>
              </a:rPr>
              <a:t>in 10.5 days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523" y="6027435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accent2">
                    <a:lumMod val="75000"/>
                  </a:schemeClr>
                </a:solidFill>
              </a:rPr>
              <a:t>Highest Output</a:t>
            </a:r>
            <a:endParaRPr lang="en-GB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5718" y="6027435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accent2">
                    <a:lumMod val="75000"/>
                  </a:schemeClr>
                </a:solidFill>
              </a:rPr>
              <a:t>Fastest turnaround</a:t>
            </a:r>
            <a:endParaRPr lang="en-GB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1280658" y="5689791"/>
            <a:ext cx="304800" cy="338554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3923190" y="5689791"/>
            <a:ext cx="304800" cy="338554"/>
          </a:xfrm>
          <a:prstGeom prst="downArrow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\\WebDev\GraphicsStore\Photos\Renders_HiSeq\HiSeq2500\Web\JPEG\HiSeq2500_Righ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4336" r="11966" b="9065"/>
          <a:stretch/>
        </p:blipFill>
        <p:spPr bwMode="auto">
          <a:xfrm>
            <a:off x="5297714" y="1874809"/>
            <a:ext cx="3846285" cy="279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3705225" y="77113"/>
            <a:ext cx="17145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 err="1" smtClean="0"/>
              <a:t>HiSeq</a:t>
            </a:r>
            <a:r>
              <a:rPr lang="en-US" sz="2600" dirty="0" smtClean="0"/>
              <a:t> 2500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7532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81400" y="1143001"/>
            <a:ext cx="5029200" cy="3352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Run-times</a:t>
            </a:r>
          </a:p>
          <a:p>
            <a:pPr lvl="1"/>
            <a:r>
              <a:rPr lang="en-US" sz="2000" dirty="0" smtClean="0"/>
              <a:t>50 cycle – 4 hours</a:t>
            </a:r>
          </a:p>
          <a:p>
            <a:pPr lvl="1"/>
            <a:r>
              <a:rPr lang="en-US" sz="2000" dirty="0" smtClean="0"/>
              <a:t>300 cycle – 27 hours </a:t>
            </a:r>
          </a:p>
          <a:p>
            <a:pPr marL="0" lvl="1" indent="457200">
              <a:buFont typeface="Arial" pitchFamily="34" charset="0"/>
              <a:buChar char="•"/>
            </a:pPr>
            <a:r>
              <a:rPr lang="en-US" sz="2000" dirty="0" smtClean="0"/>
              <a:t>Two sequencing options</a:t>
            </a:r>
          </a:p>
          <a:p>
            <a:pPr lvl="1"/>
            <a:r>
              <a:rPr lang="en-US" sz="2000" dirty="0" smtClean="0"/>
              <a:t>50 cycles</a:t>
            </a:r>
          </a:p>
          <a:p>
            <a:pPr lvl="1"/>
            <a:r>
              <a:rPr lang="en-US" sz="2000" dirty="0" smtClean="0"/>
              <a:t>300 cycles (2x150 bp)</a:t>
            </a:r>
          </a:p>
          <a:p>
            <a:r>
              <a:rPr lang="en-US" sz="2000" dirty="0" smtClean="0"/>
              <a:t>One lane</a:t>
            </a:r>
          </a:p>
          <a:p>
            <a:pPr lvl="1"/>
            <a:r>
              <a:rPr lang="en-US" sz="2000" dirty="0" smtClean="0"/>
              <a:t>6-7 million clusters</a:t>
            </a:r>
          </a:p>
          <a:p>
            <a:pPr lvl="1"/>
            <a:r>
              <a:rPr lang="en-US" sz="2000" dirty="0" smtClean="0"/>
              <a:t>Up to 8 billion bases (300 cycles)</a:t>
            </a:r>
          </a:p>
          <a:p>
            <a:endParaRPr lang="en-US" sz="2000" dirty="0"/>
          </a:p>
        </p:txBody>
      </p:sp>
      <p:pic>
        <p:nvPicPr>
          <p:cNvPr id="2050" name="Picture 2" descr="http://www.illumina.com/images/products/mise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3028950" cy="33147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51816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Ideal for:</a:t>
            </a:r>
            <a:r>
              <a:rPr lang="en-US" sz="2400" dirty="0" smtClean="0"/>
              <a:t> R&amp;D, CLIA, small genomes and projects where longer reads are important</a:t>
            </a:r>
            <a:endParaRPr lang="en-US" sz="24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073525" y="77113"/>
            <a:ext cx="104053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 err="1" smtClean="0"/>
              <a:t>MiSeq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8894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1473200"/>
            <a:ext cx="2973674" cy="271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210" y="4743270"/>
            <a:ext cx="3241022" cy="1994079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70417" y="152400"/>
            <a:ext cx="382266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 sz="2600" dirty="0"/>
              <a:t>Ion </a:t>
            </a:r>
            <a:r>
              <a:rPr lang="en-US" sz="2600" dirty="0" smtClean="0"/>
              <a:t>Torrent and Ion Proton</a:t>
            </a:r>
            <a:endParaRPr lang="en-US" sz="2600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4964112"/>
            <a:ext cx="3099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en-US" sz="2200" dirty="0"/>
              <a:t>Sequencing on </a:t>
            </a:r>
            <a:endParaRPr lang="en-US" sz="2200" dirty="0" smtClean="0"/>
          </a:p>
          <a:p>
            <a:r>
              <a:rPr lang="en-US" sz="2200" dirty="0"/>
              <a:t>	</a:t>
            </a:r>
            <a:r>
              <a:rPr lang="en-US" sz="2200" dirty="0" smtClean="0"/>
              <a:t>semiconductor </a:t>
            </a:r>
            <a:r>
              <a:rPr lang="en-US" sz="2200" dirty="0"/>
              <a:t>chip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932" y="1358900"/>
            <a:ext cx="3124200" cy="264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8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4"/>
          <p:cNvSpPr txBox="1">
            <a:spLocks noChangeArrowheads="1"/>
          </p:cNvSpPr>
          <p:nvPr/>
        </p:nvSpPr>
        <p:spPr bwMode="auto">
          <a:xfrm>
            <a:off x="2171058" y="152400"/>
            <a:ext cx="482893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 sz="2600" dirty="0"/>
              <a:t>Ion </a:t>
            </a:r>
            <a:r>
              <a:rPr lang="en-US" sz="2600" dirty="0" smtClean="0"/>
              <a:t>Torrent sequencing chemistry</a:t>
            </a:r>
            <a:endParaRPr lang="en-US" sz="2600" dirty="0"/>
          </a:p>
        </p:txBody>
      </p:sp>
      <p:pic>
        <p:nvPicPr>
          <p:cNvPr id="6758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914400"/>
            <a:ext cx="352002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769519"/>
            <a:ext cx="2590800" cy="1086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29000"/>
            <a:ext cx="3505200" cy="2249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352800"/>
            <a:ext cx="3505200" cy="23387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68825" y="2298343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When a nucleotide is incorporated into a strand of DNA, a </a:t>
            </a:r>
            <a:r>
              <a:rPr lang="en-US" dirty="0" smtClean="0"/>
              <a:t>hydrogen </a:t>
            </a:r>
            <a:r>
              <a:rPr lang="en-US" dirty="0"/>
              <a:t>ion is released as a </a:t>
            </a:r>
            <a:r>
              <a:rPr lang="en-US" dirty="0" smtClean="0"/>
              <a:t>byproduct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H ion carries a charge which the PGM’s ion sensor can detect as a base. </a:t>
            </a:r>
          </a:p>
        </p:txBody>
      </p:sp>
    </p:spTree>
    <p:extLst>
      <p:ext uri="{BB962C8B-B14F-4D97-AF65-F5344CB8AC3E}">
        <p14:creationId xmlns:p14="http://schemas.microsoft.com/office/powerpoint/2010/main" val="229765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857"/>
            <a:ext cx="9144000" cy="5458343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31841" y="76200"/>
            <a:ext cx="4526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 sz="2400" dirty="0"/>
              <a:t>Ion </a:t>
            </a:r>
            <a:r>
              <a:rPr lang="en-US" sz="2400" dirty="0" smtClean="0"/>
              <a:t>Torrent yields (v1; v2 is higher)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723900" y="3644900"/>
            <a:ext cx="7569200" cy="1968500"/>
            <a:chOff x="723900" y="3644900"/>
            <a:chExt cx="7569200" cy="1968500"/>
          </a:xfrm>
        </p:grpSpPr>
        <p:sp>
          <p:nvSpPr>
            <p:cNvPr id="8" name="Rectangle 7"/>
            <p:cNvSpPr/>
            <p:nvPr/>
          </p:nvSpPr>
          <p:spPr>
            <a:xfrm>
              <a:off x="723900" y="3644900"/>
              <a:ext cx="7569200" cy="196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6800" y="3822700"/>
              <a:ext cx="7010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Ion PI chip</a:t>
              </a:r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: </a:t>
              </a:r>
              <a:r>
                <a:rPr lang="en-US" sz="2400" dirty="0" smtClean="0"/>
                <a:t>&gt;165 million wells per chip: 8 to 10 Gb data per run</a:t>
              </a:r>
            </a:p>
            <a:p>
              <a:pPr marL="342900" indent="-342900">
                <a:buFont typeface="Wingdings" pitchFamily="2" charset="2"/>
                <a:buChar char="Ø"/>
              </a:pPr>
              <a:endParaRPr lang="en-US" sz="2400" b="1" dirty="0" smtClean="0"/>
            </a:p>
            <a:p>
              <a:r>
                <a:rPr lang="en-US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Ion PII chips</a:t>
              </a:r>
              <a:r>
                <a:rPr lang="en-US" sz="2400" dirty="0" smtClean="0"/>
                <a:t>: ~100 Gb of data in ~4 hours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742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0386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2400" b="1" u="sng" dirty="0" smtClean="0"/>
              <a:t>Advantages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Low equipment cost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Rapid run times: 3 to 4 hours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Simple Chemistry</a:t>
            </a:r>
          </a:p>
          <a:p>
            <a:pPr algn="ctr">
              <a:buNone/>
            </a:pPr>
            <a:endParaRPr lang="en-US" sz="2400" b="1" dirty="0" smtClean="0"/>
          </a:p>
          <a:p>
            <a:pPr algn="ctr">
              <a:buNone/>
            </a:pPr>
            <a:r>
              <a:rPr lang="en-US" sz="2400" b="1" u="sng" dirty="0" smtClean="0"/>
              <a:t>Limitations</a:t>
            </a:r>
          </a:p>
          <a:p>
            <a:r>
              <a:rPr lang="en-US" sz="2400" dirty="0" err="1" smtClean="0"/>
              <a:t>Homopolymers</a:t>
            </a:r>
            <a:r>
              <a:rPr lang="en-US" sz="2400" dirty="0" smtClean="0"/>
              <a:t> detection </a:t>
            </a:r>
          </a:p>
          <a:p>
            <a:r>
              <a:rPr lang="en-US" sz="2400" dirty="0" smtClean="0"/>
              <a:t>Error rates</a:t>
            </a:r>
          </a:p>
          <a:p>
            <a:r>
              <a:rPr lang="en-US" sz="2400" dirty="0" smtClean="0"/>
              <a:t>Slow on introducing newer chips: Overpromise </a:t>
            </a:r>
          </a:p>
          <a:p>
            <a:r>
              <a:rPr lang="en-US" sz="2400" dirty="0" smtClean="0"/>
              <a:t>PGM </a:t>
            </a:r>
            <a:r>
              <a:rPr lang="en-US" sz="2400" dirty="0" smtClean="0"/>
              <a:t>and Proton: two separate </a:t>
            </a:r>
            <a:r>
              <a:rPr lang="en-US" sz="2400" dirty="0" smtClean="0"/>
              <a:t>systems</a:t>
            </a:r>
            <a:endParaRPr lang="en-US" sz="2400" dirty="0" smtClean="0"/>
          </a:p>
          <a:p>
            <a:r>
              <a:rPr lang="en-US" sz="2400" dirty="0" smtClean="0"/>
              <a:t>Library prep: Emulsion </a:t>
            </a:r>
            <a:r>
              <a:rPr lang="en-US" sz="2400" dirty="0" smtClean="0"/>
              <a:t>PCR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25541" y="76200"/>
            <a:ext cx="3687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 sz="2400" dirty="0" smtClean="0"/>
              <a:t>Advantages and limitations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503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/>
          <p:cNvSpPr>
            <a:spLocks noChangeArrowheads="1"/>
          </p:cNvSpPr>
          <p:nvPr/>
        </p:nvSpPr>
        <p:spPr bwMode="auto">
          <a:xfrm>
            <a:off x="2514600" y="228600"/>
            <a:ext cx="40831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/>
              <a:t>Third-generation sequencing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33400" y="1660525"/>
            <a:ext cx="4745038" cy="2130425"/>
            <a:chOff x="441325" y="1660525"/>
            <a:chExt cx="4744943" cy="2130981"/>
          </a:xfrm>
        </p:grpSpPr>
        <p:sp>
          <p:nvSpPr>
            <p:cNvPr id="60428" name="Rectangle 5"/>
            <p:cNvSpPr>
              <a:spLocks noChangeArrowheads="1"/>
            </p:cNvSpPr>
            <p:nvPr/>
          </p:nvSpPr>
          <p:spPr bwMode="auto">
            <a:xfrm>
              <a:off x="766668" y="2129393"/>
              <a:ext cx="44196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/>
                <a:t>Sequence in real time with fluorescent NTPs</a:t>
              </a:r>
            </a:p>
          </p:txBody>
        </p:sp>
        <p:sp>
          <p:nvSpPr>
            <p:cNvPr id="60429" name="Text Box 6"/>
            <p:cNvSpPr txBox="1">
              <a:spLocks noChangeArrowheads="1"/>
            </p:cNvSpPr>
            <p:nvPr/>
          </p:nvSpPr>
          <p:spPr bwMode="auto">
            <a:xfrm>
              <a:off x="441325" y="1660525"/>
              <a:ext cx="21351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9pPr>
            </a:lstStyle>
            <a:p>
              <a:r>
                <a:rPr lang="en-US" sz="2000" dirty="0"/>
                <a:t>Pacific Biosciences</a:t>
              </a:r>
            </a:p>
          </p:txBody>
        </p:sp>
        <p:sp>
          <p:nvSpPr>
            <p:cNvPr id="60430" name="Rectangle 7"/>
            <p:cNvSpPr>
              <a:spLocks noChangeArrowheads="1"/>
            </p:cNvSpPr>
            <p:nvPr/>
          </p:nvSpPr>
          <p:spPr bwMode="auto">
            <a:xfrm>
              <a:off x="766668" y="2561193"/>
              <a:ext cx="4256088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/>
                <a:t>Rate limited by processivity of polymerase</a:t>
              </a:r>
            </a:p>
          </p:txBody>
        </p:sp>
        <p:sp>
          <p:nvSpPr>
            <p:cNvPr id="60431" name="Rectangle 8"/>
            <p:cNvSpPr>
              <a:spLocks noChangeArrowheads="1"/>
            </p:cNvSpPr>
            <p:nvPr/>
          </p:nvSpPr>
          <p:spPr bwMode="auto">
            <a:xfrm>
              <a:off x="766668" y="2992993"/>
              <a:ext cx="3172599" cy="36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 dirty="0"/>
                <a:t>Very long </a:t>
              </a:r>
              <a:r>
                <a:rPr lang="en-US" sz="1800" dirty="0" smtClean="0"/>
                <a:t>reads possible (6 kb</a:t>
              </a:r>
              <a:r>
                <a:rPr lang="en-US" sz="1800" dirty="0"/>
                <a:t>)</a:t>
              </a:r>
            </a:p>
          </p:txBody>
        </p:sp>
        <p:sp>
          <p:nvSpPr>
            <p:cNvPr id="60432" name="Rectangle 9"/>
            <p:cNvSpPr>
              <a:spLocks noChangeArrowheads="1"/>
            </p:cNvSpPr>
            <p:nvPr/>
          </p:nvSpPr>
          <p:spPr bwMode="auto">
            <a:xfrm>
              <a:off x="766668" y="3424793"/>
              <a:ext cx="327977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800"/>
                <a:t>Not well parallelized (few reads)</a:t>
              </a:r>
            </a:p>
          </p:txBody>
        </p:sp>
      </p:grpSp>
      <p:sp>
        <p:nvSpPr>
          <p:cNvPr id="60419" name="Rectangle 13"/>
          <p:cNvSpPr>
            <a:spLocks noChangeArrowheads="1"/>
          </p:cNvSpPr>
          <p:nvPr/>
        </p:nvSpPr>
        <p:spPr bwMode="auto">
          <a:xfrm>
            <a:off x="533400" y="1074738"/>
            <a:ext cx="74558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/>
              <a:t>High-</a:t>
            </a:r>
            <a:r>
              <a:rPr lang="en-US" sz="2000" dirty="0"/>
              <a:t>throughput </a:t>
            </a:r>
            <a:r>
              <a:rPr lang="en-US" sz="2000" dirty="0" smtClean="0"/>
              <a:t>single molecule sequencing in real time at low </a:t>
            </a:r>
            <a:r>
              <a:rPr lang="en-US" sz="2000" dirty="0"/>
              <a:t>cost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505200"/>
            <a:ext cx="4329619" cy="30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15" y="990603"/>
            <a:ext cx="5593563" cy="5448554"/>
          </a:xfrm>
          <a:prstGeom prst="rect">
            <a:avLst/>
          </a:prstGeom>
        </p:spPr>
      </p:pic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363153" y="2297398"/>
            <a:ext cx="1492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 smtClean="0"/>
              <a:t>kb = 1000 </a:t>
            </a:r>
            <a:r>
              <a:rPr lang="en-US" dirty="0" err="1" smtClean="0"/>
              <a:t>bp</a:t>
            </a:r>
            <a:endParaRPr lang="en-US" dirty="0"/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63153" y="2725114"/>
            <a:ext cx="1685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 smtClean="0"/>
              <a:t>Mb = 1x10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n-US" dirty="0" err="1" smtClean="0"/>
              <a:t>bp</a:t>
            </a:r>
            <a:endParaRPr lang="en-US" dirty="0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63153" y="3152830"/>
            <a:ext cx="1595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 smtClean="0"/>
              <a:t>Gb = 1x10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bp</a:t>
            </a:r>
            <a:endParaRPr lang="en-US" dirty="0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63153" y="3580546"/>
            <a:ext cx="1633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T</a:t>
            </a:r>
            <a:r>
              <a:rPr lang="en-US" dirty="0" smtClean="0"/>
              <a:t>b = 1x10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bp</a:t>
            </a:r>
            <a:endParaRPr lang="en-US" dirty="0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363153" y="4008262"/>
            <a:ext cx="16466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 err="1" smtClean="0"/>
              <a:t>Pb</a:t>
            </a:r>
            <a:r>
              <a:rPr lang="en-US" dirty="0" smtClean="0"/>
              <a:t> = 1x10</a:t>
            </a:r>
            <a:r>
              <a:rPr lang="en-US" baseline="30000" dirty="0" smtClean="0"/>
              <a:t>15</a:t>
            </a:r>
            <a:r>
              <a:rPr lang="en-US" dirty="0" smtClean="0"/>
              <a:t> </a:t>
            </a:r>
            <a:r>
              <a:rPr lang="en-US" dirty="0" err="1" smtClean="0"/>
              <a:t>bp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6115540" y="6148104"/>
            <a:ext cx="506827" cy="37005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olid"/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886658" y="6148104"/>
            <a:ext cx="506827" cy="37005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olid"/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7638238" y="6148104"/>
            <a:ext cx="506827" cy="37005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solid"/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344559" y="6447568"/>
            <a:ext cx="57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1 Gb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7098511" y="6447568"/>
            <a:ext cx="6762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10 Gb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7846535" y="6447568"/>
            <a:ext cx="7802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100 Gb</a:t>
            </a:r>
            <a:endParaRPr lang="en-US" sz="16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6074781" y="747298"/>
            <a:ext cx="1095172" cy="458744"/>
            <a:chOff x="6074781" y="747298"/>
            <a:chExt cx="1095172" cy="458744"/>
          </a:xfrm>
        </p:grpSpPr>
        <p:sp>
          <p:nvSpPr>
            <p:cNvPr id="15" name="5-Point Star 14"/>
            <p:cNvSpPr/>
            <p:nvPr/>
          </p:nvSpPr>
          <p:spPr>
            <a:xfrm>
              <a:off x="6311994" y="1068101"/>
              <a:ext cx="157480" cy="13794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74781" y="747298"/>
              <a:ext cx="10951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Human 3 Gb</a:t>
              </a:r>
              <a:endParaRPr lang="en-US" sz="1400" dirty="0"/>
            </a:p>
          </p:txBody>
        </p:sp>
      </p:grp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575159" y="0"/>
            <a:ext cx="59953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/>
              <a:t>Genomes are vast information repositories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0021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524000"/>
            <a:ext cx="912336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67200"/>
            <a:ext cx="345598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238601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8"/>
          <p:cNvSpPr>
            <a:spLocks noChangeArrowheads="1"/>
          </p:cNvSpPr>
          <p:nvPr/>
        </p:nvSpPr>
        <p:spPr bwMode="auto">
          <a:xfrm>
            <a:off x="1581150" y="76200"/>
            <a:ext cx="602594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/>
              <a:t>Sequencing in real time: Pacific Biosciences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04800" y="1447800"/>
            <a:ext cx="979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SMRT cells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81000" y="4114800"/>
            <a:ext cx="1941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Zero Mode Waveguides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590800" y="1447800"/>
            <a:ext cx="6553200" cy="518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04800" y="4419600"/>
            <a:ext cx="2209800" cy="190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0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640"/>
            <a:ext cx="9144000" cy="5547360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647142" y="127000"/>
            <a:ext cx="38908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 err="1"/>
              <a:t>PacBio</a:t>
            </a:r>
            <a:r>
              <a:rPr lang="en-US" sz="2600" dirty="0"/>
              <a:t> </a:t>
            </a:r>
            <a:r>
              <a:rPr lang="en-US" sz="2600" dirty="0" smtClean="0"/>
              <a:t>sequencing strategy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7869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371600"/>
            <a:ext cx="7975600" cy="4254500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634442" y="152400"/>
            <a:ext cx="38908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 err="1"/>
              <a:t>PacBio</a:t>
            </a:r>
            <a:r>
              <a:rPr lang="en-US" sz="2600" dirty="0"/>
              <a:t> </a:t>
            </a:r>
            <a:r>
              <a:rPr lang="en-US" sz="2600" dirty="0" smtClean="0"/>
              <a:t>sequencing strategy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9878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8000" y="1282700"/>
            <a:ext cx="7086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500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chemeClr val="dk1"/>
                </a:solidFill>
              </a:rPr>
              <a:t>Targeted sequencing</a:t>
            </a:r>
          </a:p>
          <a:p>
            <a:pPr marL="692150" lvl="1" indent="-347663">
              <a:spcBef>
                <a:spcPct val="0"/>
              </a:spcBef>
              <a:spcAft>
                <a:spcPct val="25000"/>
              </a:spcAft>
              <a:buSzPct val="55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chemeClr val="dk1"/>
                </a:solidFill>
              </a:rPr>
              <a:t>SNP and structure variants detection</a:t>
            </a:r>
          </a:p>
          <a:p>
            <a:pPr marL="692150" lvl="1" indent="-347663">
              <a:spcBef>
                <a:spcPct val="0"/>
              </a:spcBef>
              <a:spcAft>
                <a:spcPct val="25000"/>
              </a:spcAft>
              <a:buSzPct val="55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rgbClr val="0070C0"/>
                </a:solidFill>
              </a:rPr>
              <a:t>Repetitive </a:t>
            </a:r>
            <a:r>
              <a:rPr lang="en-US" sz="2000" kern="0" dirty="0" smtClean="0">
                <a:solidFill>
                  <a:srgbClr val="0070C0"/>
                </a:solidFill>
              </a:rPr>
              <a:t>regions</a:t>
            </a:r>
            <a:endParaRPr lang="en-US" sz="2000" kern="0" dirty="0" smtClean="0">
              <a:solidFill>
                <a:srgbClr val="0070C0"/>
              </a:solidFill>
            </a:endParaRPr>
          </a:p>
          <a:p>
            <a:pPr marL="692150" lvl="1" indent="-347663">
              <a:spcBef>
                <a:spcPct val="0"/>
              </a:spcBef>
              <a:spcAft>
                <a:spcPct val="25000"/>
              </a:spcAft>
              <a:buSzPct val="55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chemeClr val="dk1"/>
                </a:solidFill>
              </a:rPr>
              <a:t>Full length transcript profiling</a:t>
            </a:r>
          </a:p>
          <a:p>
            <a:pPr marL="234950" indent="-347663">
              <a:spcBef>
                <a:spcPct val="0"/>
              </a:spcBef>
              <a:spcAft>
                <a:spcPct val="25000"/>
              </a:spcAft>
              <a:buSzPct val="55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chemeClr val="dk1"/>
                </a:solidFill>
              </a:rPr>
              <a:t>De novo assembly and genome finishing</a:t>
            </a:r>
          </a:p>
          <a:p>
            <a:pPr marL="692150" lvl="1" indent="-347663">
              <a:spcBef>
                <a:spcPct val="0"/>
              </a:spcBef>
              <a:spcAft>
                <a:spcPct val="25000"/>
              </a:spcAft>
              <a:buSzPct val="55000"/>
              <a:buFont typeface="Wingdings" pitchFamily="2" charset="2"/>
              <a:buChar char="q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Bacterial genomes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692150" lvl="1" indent="-347663">
              <a:spcBef>
                <a:spcPct val="0"/>
              </a:spcBef>
              <a:spcAft>
                <a:spcPct val="25000"/>
              </a:spcAft>
              <a:buSzPct val="55000"/>
              <a:buFont typeface="Wingdings" pitchFamily="2" charset="2"/>
              <a:buChar char="q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Fungal </a:t>
            </a:r>
            <a:r>
              <a:rPr lang="en-US" sz="2000" dirty="0" smtClean="0">
                <a:solidFill>
                  <a:srgbClr val="0070C0"/>
                </a:solidFill>
              </a:rPr>
              <a:t>genomes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692150" lvl="1" indent="-347663">
              <a:spcBef>
                <a:spcPct val="0"/>
              </a:spcBef>
              <a:spcAft>
                <a:spcPct val="25000"/>
              </a:spcAft>
              <a:buSzPct val="55000"/>
              <a:buFont typeface="Wingdings" pitchFamily="2" charset="2"/>
              <a:buChar char="q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Gap-captured sequencing</a:t>
            </a:r>
          </a:p>
          <a:p>
            <a:pPr marL="692150" lvl="1" indent="-347663">
              <a:spcBef>
                <a:spcPct val="0"/>
              </a:spcBef>
              <a:spcAft>
                <a:spcPct val="25000"/>
              </a:spcAft>
              <a:buSzPct val="55000"/>
              <a:buFont typeface="Wingdings" pitchFamily="2" charset="2"/>
              <a:buChar char="q"/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Targeted captured sequencing</a:t>
            </a:r>
          </a:p>
          <a:p>
            <a:pPr marL="234950" indent="-347663">
              <a:spcBef>
                <a:spcPct val="0"/>
              </a:spcBef>
              <a:spcAft>
                <a:spcPct val="25000"/>
              </a:spcAft>
              <a:buSzPct val="55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chemeClr val="dk1"/>
                </a:solidFill>
              </a:rPr>
              <a:t>Base modifications detection</a:t>
            </a:r>
          </a:p>
          <a:p>
            <a:pPr marL="692150" lvl="1" indent="-347663">
              <a:spcBef>
                <a:spcPct val="0"/>
              </a:spcBef>
              <a:spcAft>
                <a:spcPct val="25000"/>
              </a:spcAft>
              <a:buSzPct val="55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rgbClr val="0070C0"/>
                </a:solidFill>
              </a:rPr>
              <a:t>Methylation</a:t>
            </a:r>
            <a:endParaRPr lang="en-US" sz="2000" kern="0" dirty="0" smtClean="0">
              <a:solidFill>
                <a:srgbClr val="0070C0"/>
              </a:solidFill>
            </a:endParaRPr>
          </a:p>
          <a:p>
            <a:pPr marL="692150" lvl="1" indent="-347663">
              <a:spcBef>
                <a:spcPct val="0"/>
              </a:spcBef>
              <a:spcAft>
                <a:spcPct val="25000"/>
              </a:spcAft>
              <a:buSzPct val="55000"/>
              <a:buFont typeface="Wingdings" pitchFamily="2" charset="2"/>
              <a:buChar char="q"/>
              <a:defRPr/>
            </a:pPr>
            <a:r>
              <a:rPr lang="en-US" sz="2000" kern="0" dirty="0" smtClean="0">
                <a:solidFill>
                  <a:schemeClr val="dk1"/>
                </a:solidFill>
              </a:rPr>
              <a:t>DNA </a:t>
            </a:r>
            <a:r>
              <a:rPr lang="en-US" sz="2000" kern="0" dirty="0" smtClean="0">
                <a:solidFill>
                  <a:schemeClr val="dk1"/>
                </a:solidFill>
              </a:rPr>
              <a:t>damage</a:t>
            </a:r>
            <a:endParaRPr lang="en-US" sz="2000" kern="0" dirty="0" smtClean="0">
              <a:solidFill>
                <a:schemeClr val="dk1"/>
              </a:solidFill>
            </a:endParaRPr>
          </a:p>
          <a:p>
            <a:pPr lvl="1">
              <a:buFont typeface="Wingdings" pitchFamily="2" charset="2"/>
              <a:buChar char="q"/>
            </a:pPr>
            <a:endParaRPr lang="en-US" sz="2000" kern="0" dirty="0">
              <a:solidFill>
                <a:srgbClr val="0070C0"/>
              </a:solidFill>
            </a:endParaRPr>
          </a:p>
        </p:txBody>
      </p:sp>
      <p:pic>
        <p:nvPicPr>
          <p:cNvPr id="9" name="Picture 8" descr="photo.JPG"/>
          <p:cNvPicPr>
            <a:picLocks noChangeAspect="1"/>
          </p:cNvPicPr>
          <p:nvPr/>
        </p:nvPicPr>
        <p:blipFill>
          <a:blip r:embed="rId3" cstate="print"/>
          <a:srcRect l="29375" t="13598"/>
          <a:stretch>
            <a:fillRect/>
          </a:stretch>
        </p:blipFill>
        <p:spPr>
          <a:xfrm>
            <a:off x="5426682" y="2451100"/>
            <a:ext cx="3488718" cy="3187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8406" y="6068625"/>
            <a:ext cx="1728294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70C0"/>
                </a:solidFill>
              </a:rPr>
              <a:t>**Projects at YCGA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0635" y="5638800"/>
            <a:ext cx="180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/>
              <a:t>YCGA PacBio </a:t>
            </a:r>
            <a:r>
              <a:rPr lang="en-US" sz="1600" i="1" dirty="0" smtClean="0"/>
              <a:t>RS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251700" y="6489700"/>
            <a:ext cx="155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Shrikant</a:t>
            </a:r>
            <a:r>
              <a:rPr lang="en-US" dirty="0" smtClean="0"/>
              <a:t> Mane</a:t>
            </a:r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644395" y="127000"/>
            <a:ext cx="18488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 smtClean="0"/>
              <a:t>Applications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3824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04572"/>
              </p:ext>
            </p:extLst>
          </p:nvPr>
        </p:nvGraphicFramePr>
        <p:xfrm>
          <a:off x="304799" y="1219200"/>
          <a:ext cx="8686800" cy="4215422"/>
        </p:xfrm>
        <a:graphic>
          <a:graphicData uri="http://schemas.openxmlformats.org/drawingml/2006/table">
            <a:tbl>
              <a:tblPr firstRow="1" bandRow="1"/>
              <a:tblGrid>
                <a:gridCol w="1958788"/>
                <a:gridCol w="3662083"/>
                <a:gridCol w="3065929"/>
              </a:tblGrid>
              <a:tr h="519063">
                <a:tc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54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PacBio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lang="en-US" sz="2000" b="1" i="1" u="none" strike="noStrike" baseline="0" dirty="0" smtClean="0">
                          <a:solidFill>
                            <a:srgbClr val="FFFFFF"/>
                          </a:solidFill>
                          <a:latin typeface="Arial"/>
                        </a:rPr>
                        <a:t>RS (Third generation)</a:t>
                      </a:r>
                      <a:endParaRPr lang="en-US" sz="2000" b="1" i="1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54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Illumina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FFFF"/>
                          </a:solidFill>
                          <a:latin typeface="Arial"/>
                        </a:rPr>
                        <a:t> HiSeq (Second generation)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5491"/>
                    </a:solidFill>
                  </a:tcPr>
                </a:tc>
              </a:tr>
              <a:tr h="706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333333"/>
                          </a:solidFill>
                          <a:latin typeface="Arial"/>
                        </a:rPr>
                        <a:t>Sequencing</a:t>
                      </a:r>
                      <a:r>
                        <a:rPr lang="en-US" sz="1800" b="1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 Chemistry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333333"/>
                          </a:solidFill>
                          <a:latin typeface="Arial"/>
                        </a:rPr>
                        <a:t>Sequencing</a:t>
                      </a:r>
                      <a:r>
                        <a:rPr lang="en-US" sz="1600" b="0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 by synthesis (SBS)</a:t>
                      </a:r>
                    </a:p>
                    <a:p>
                      <a:pPr algn="ctr" rtl="0" fontAlgn="ctr"/>
                      <a:r>
                        <a:rPr lang="en-US" sz="1600" b="0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Single Molecule Real Time (SMRT)</a:t>
                      </a:r>
                      <a:endParaRPr lang="en-US" sz="16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333333"/>
                          </a:solidFill>
                          <a:latin typeface="Arial"/>
                        </a:rPr>
                        <a:t>Sequencing</a:t>
                      </a:r>
                      <a:r>
                        <a:rPr lang="en-US" sz="1600" b="0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 by synthesis (SBS)</a:t>
                      </a: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</a:tr>
              <a:tr h="64013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333333"/>
                          </a:solidFill>
                          <a:latin typeface="Arial"/>
                        </a:rPr>
                        <a:t>Sequencing</a:t>
                      </a:r>
                      <a:r>
                        <a:rPr lang="en-US" sz="1800" b="1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 substrate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333333"/>
                          </a:solidFill>
                          <a:latin typeface="Arial"/>
                        </a:rPr>
                        <a:t>Smart Cell</a:t>
                      </a:r>
                      <a:r>
                        <a:rPr lang="en-US" sz="1600" b="0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 made up of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150,000 ZMWs</a:t>
                      </a:r>
                      <a:endParaRPr lang="en-US" sz="16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rgbClr val="333333"/>
                          </a:solidFill>
                          <a:latin typeface="Arial"/>
                        </a:rPr>
                        <a:t>Flow cell has</a:t>
                      </a:r>
                      <a:r>
                        <a:rPr lang="en-US" sz="1600" b="0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 made of</a:t>
                      </a:r>
                    </a:p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 8 separate lanes</a:t>
                      </a:r>
                      <a:endParaRPr lang="en-US" sz="16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</a:tr>
              <a:tr h="4022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Data output per day</a:t>
                      </a: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1 to 2 billion/</a:t>
                      </a:r>
                      <a:r>
                        <a:rPr lang="en-US" sz="1600" b="0" i="0" u="none" strike="noStrike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day.  $1.5/ Mb</a:t>
                      </a:r>
                      <a:r>
                        <a:rPr lang="en-US" sz="1600" b="0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lang="en-US" sz="1600" b="0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60 billion/day at a cost of $.06 per Mb</a:t>
                      </a:r>
                      <a:endParaRPr lang="en-US" sz="1600" b="0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</a:tr>
              <a:tr h="4022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333333"/>
                          </a:solidFill>
                          <a:latin typeface="Arial"/>
                        </a:rPr>
                        <a:t>Read Length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 smtClean="0">
                          <a:solidFill>
                            <a:srgbClr val="333333"/>
                          </a:solidFill>
                          <a:latin typeface="Arial"/>
                        </a:rPr>
                        <a:t>Average up to 5 Kb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50bp to 150bp</a:t>
                      </a: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</a:tr>
              <a:tr h="4022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Error rates</a:t>
                      </a:r>
                      <a:endParaRPr lang="en-US" sz="1800" b="1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0" i="0" u="none" strike="noStrike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Raw: 10-15 %. With 30x coverage: Q50 (&lt; 0.01)</a:t>
                      </a:r>
                      <a:endParaRPr lang="en-US" sz="1800" b="0" i="0" u="none" strike="noStrike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0.5 to 1 %</a:t>
                      </a: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</a:tr>
              <a:tr h="4022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rgbClr val="333333"/>
                          </a:solidFill>
                          <a:latin typeface="Arial"/>
                        </a:rPr>
                        <a:t>Sample Library</a:t>
                      </a:r>
                      <a:endParaRPr lang="en-US" sz="1800" b="1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333333"/>
                          </a:solidFill>
                          <a:latin typeface="Arial"/>
                        </a:rPr>
                        <a:t>SMRT</a:t>
                      </a:r>
                      <a:r>
                        <a:rPr lang="en-US" sz="1600" b="0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 Bell template</a:t>
                      </a:r>
                    </a:p>
                    <a:p>
                      <a:pPr algn="ctr" rtl="0" fontAlgn="ctr"/>
                      <a:r>
                        <a:rPr lang="en-US" sz="1600" b="0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(Single-strand circular DNA) 250 bp to 10 Kb insert</a:t>
                      </a:r>
                      <a:endParaRPr lang="en-US" sz="1600" b="0" i="0" u="none" strike="noStrike" dirty="0">
                        <a:solidFill>
                          <a:srgbClr val="333333"/>
                        </a:solidFill>
                        <a:latin typeface="Arial"/>
                      </a:endParaRP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baseline="0" dirty="0" err="1" smtClean="0">
                          <a:solidFill>
                            <a:srgbClr val="333333"/>
                          </a:solidFill>
                          <a:latin typeface="Arial"/>
                        </a:rPr>
                        <a:t>dsDNA</a:t>
                      </a:r>
                      <a:r>
                        <a:rPr lang="en-US" sz="1600" b="0" i="0" u="none" strike="noStrike" baseline="0" dirty="0" smtClean="0">
                          <a:solidFill>
                            <a:srgbClr val="333333"/>
                          </a:solidFill>
                          <a:latin typeface="Arial"/>
                        </a:rPr>
                        <a:t> with adaptors  (175 bp to 1 Kb) </a:t>
                      </a:r>
                    </a:p>
                  </a:txBody>
                  <a:tcPr marL="6951" marR="6951" marT="695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9EE"/>
                    </a:solidFill>
                  </a:tcPr>
                </a:tc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5486400"/>
            <a:ext cx="3276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S:\Marketing\MarComm\Pictures\Consumables\low_res\PCB-091010-31251_low.jpg"/>
          <p:cNvPicPr>
            <a:picLocks noChangeAspect="1" noChangeArrowheads="1"/>
          </p:cNvPicPr>
          <p:nvPr/>
        </p:nvPicPr>
        <p:blipFill>
          <a:blip r:embed="rId4" cstate="print"/>
          <a:srcRect l="19444" t="10134" r="22222" b="12173"/>
          <a:stretch>
            <a:fillRect/>
          </a:stretch>
        </p:blipFill>
        <p:spPr bwMode="auto">
          <a:xfrm>
            <a:off x="2286000" y="2590800"/>
            <a:ext cx="55659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21717" r="17677"/>
          <a:stretch>
            <a:fillRect/>
          </a:stretch>
        </p:blipFill>
        <p:spPr bwMode="auto">
          <a:xfrm>
            <a:off x="6019800" y="2590800"/>
            <a:ext cx="61694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 t="37500"/>
          <a:stretch>
            <a:fillRect/>
          </a:stretch>
        </p:blipFill>
        <p:spPr bwMode="auto">
          <a:xfrm>
            <a:off x="6400800" y="5638800"/>
            <a:ext cx="2438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79735" y="152400"/>
            <a:ext cx="26130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 err="1"/>
              <a:t>PacBio</a:t>
            </a:r>
            <a:r>
              <a:rPr lang="en-US" sz="2600" dirty="0"/>
              <a:t> </a:t>
            </a:r>
            <a:r>
              <a:rPr lang="en-US" sz="2600" dirty="0" err="1" smtClean="0"/>
              <a:t>vs</a:t>
            </a:r>
            <a:r>
              <a:rPr lang="en-US" sz="2600" dirty="0" smtClean="0"/>
              <a:t> </a:t>
            </a:r>
            <a:r>
              <a:rPr lang="en-US" sz="2600" dirty="0" err="1" smtClean="0"/>
              <a:t>Illumina</a:t>
            </a:r>
            <a:endParaRPr lang="en-US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7251700" y="6489700"/>
            <a:ext cx="155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Shrikant</a:t>
            </a:r>
            <a:r>
              <a:rPr lang="en-US" dirty="0" smtClean="0"/>
              <a:t> Mane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11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7700" y="4483073"/>
            <a:ext cx="6934200" cy="2066925"/>
            <a:chOff x="304800" y="3619500"/>
            <a:chExt cx="7543800" cy="2486025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33650" y="3619500"/>
              <a:ext cx="5314950" cy="24860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3797" name="TextBox 4"/>
            <p:cNvSpPr txBox="1">
              <a:spLocks noChangeArrowheads="1"/>
            </p:cNvSpPr>
            <p:nvPr/>
          </p:nvSpPr>
          <p:spPr bwMode="auto">
            <a:xfrm>
              <a:off x="304800" y="5002213"/>
              <a:ext cx="18288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Lipid bilayer</a:t>
              </a:r>
            </a:p>
          </p:txBody>
        </p:sp>
        <p:sp>
          <p:nvSpPr>
            <p:cNvPr id="33798" name="TextBox 5"/>
            <p:cNvSpPr txBox="1">
              <a:spLocks noChangeArrowheads="1"/>
            </p:cNvSpPr>
            <p:nvPr/>
          </p:nvSpPr>
          <p:spPr bwMode="auto">
            <a:xfrm>
              <a:off x="304800" y="3924300"/>
              <a:ext cx="16764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Exonuclease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752600" y="4152900"/>
              <a:ext cx="2286000" cy="1588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0" name="TextBox 9"/>
            <p:cNvSpPr txBox="1">
              <a:spLocks noChangeArrowheads="1"/>
            </p:cNvSpPr>
            <p:nvPr/>
          </p:nvSpPr>
          <p:spPr bwMode="auto">
            <a:xfrm>
              <a:off x="304800" y="4457700"/>
              <a:ext cx="16764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Cyclodextrin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752600" y="4686300"/>
              <a:ext cx="1981200" cy="38100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676400" y="5219700"/>
              <a:ext cx="1219200" cy="7620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00" y="1352804"/>
            <a:ext cx="7670800" cy="2838196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79735" y="152400"/>
            <a:ext cx="25533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 smtClean="0"/>
              <a:t>Oxford </a:t>
            </a:r>
            <a:r>
              <a:rPr lang="en-US" sz="2600" dirty="0" err="1" smtClean="0"/>
              <a:t>Nanopore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9251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24" y="928885"/>
            <a:ext cx="3521075" cy="2112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0" y="3193930"/>
            <a:ext cx="48624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GridION</a:t>
            </a:r>
            <a:r>
              <a:rPr lang="en-US" sz="2000" dirty="0" smtClean="0"/>
              <a:t>: enables scaled-up measurements</a:t>
            </a:r>
          </a:p>
          <a:p>
            <a:r>
              <a:rPr lang="en-US" sz="2000" dirty="0" smtClean="0"/>
              <a:t>of multiple </a:t>
            </a:r>
            <a:r>
              <a:rPr lang="en-US" sz="2000" dirty="0" err="1" smtClean="0"/>
              <a:t>nanopores</a:t>
            </a:r>
            <a:r>
              <a:rPr lang="en-US" sz="2000" dirty="0" smtClean="0"/>
              <a:t> and analysis of data in </a:t>
            </a:r>
          </a:p>
          <a:p>
            <a:r>
              <a:rPr lang="en-US" sz="2000" dirty="0" smtClean="0"/>
              <a:t>real time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5" y="3181230"/>
            <a:ext cx="2482554" cy="1631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946" y="928884"/>
            <a:ext cx="1420801" cy="2142569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79735" y="152400"/>
            <a:ext cx="255331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 smtClean="0"/>
              <a:t>Oxford </a:t>
            </a:r>
            <a:r>
              <a:rPr lang="en-US" sz="2600" dirty="0" err="1" smtClean="0"/>
              <a:t>Nanopore</a:t>
            </a:r>
            <a:endParaRPr lang="en-US" sz="2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696747" y="4744992"/>
            <a:ext cx="2276476" cy="1927315"/>
            <a:chOff x="3619500" y="4812623"/>
            <a:chExt cx="2276476" cy="19273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9500" y="4812623"/>
              <a:ext cx="2276476" cy="151988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26728" y="6370606"/>
              <a:ext cx="969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MiniION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7333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533400" y="927100"/>
            <a:ext cx="7848600" cy="4878259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 algn="ctr" eaLnBrk="0" hangingPunct="0"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sz="2400" dirty="0"/>
              <a:t>Nanopores offer a label-free, electrical, single-molecule  </a:t>
            </a:r>
          </a:p>
          <a:p>
            <a:pPr marL="228600" indent="-228600" eaLnBrk="0" hangingPunct="0">
              <a:spcAft>
                <a:spcPts val="1200"/>
              </a:spcAft>
              <a:defRPr/>
            </a:pPr>
            <a:r>
              <a:rPr lang="en-US" sz="2400" dirty="0"/>
              <a:t>    </a:t>
            </a:r>
            <a:r>
              <a:rPr lang="en-US" sz="2400" dirty="0" smtClean="0"/>
              <a:t>	DNA </a:t>
            </a:r>
            <a:r>
              <a:rPr lang="en-US" sz="2400" dirty="0"/>
              <a:t>sequencing </a:t>
            </a:r>
            <a:r>
              <a:rPr lang="en-US" sz="2400" dirty="0" smtClean="0"/>
              <a:t>method</a:t>
            </a:r>
            <a:endParaRPr lang="en-US" sz="2400" dirty="0"/>
          </a:p>
          <a:p>
            <a:pPr marL="342900" indent="-342900" eaLnBrk="0" hangingPunct="0">
              <a:spcAft>
                <a:spcPts val="1200"/>
              </a:spcAft>
              <a:buFont typeface="Arial"/>
              <a:buChar char="•"/>
              <a:defRPr/>
            </a:pPr>
            <a:r>
              <a:rPr lang="en-US" sz="2400" dirty="0" smtClean="0"/>
              <a:t>No </a:t>
            </a:r>
            <a:r>
              <a:rPr lang="en-US" sz="2400" dirty="0"/>
              <a:t>costly fluorescent labeling </a:t>
            </a:r>
            <a:r>
              <a:rPr lang="en-US" sz="2400" dirty="0" smtClean="0"/>
              <a:t>reagents</a:t>
            </a:r>
            <a:endParaRPr lang="en-US" sz="2400" dirty="0"/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sz="2400" dirty="0" smtClean="0"/>
              <a:t>No </a:t>
            </a:r>
            <a:r>
              <a:rPr lang="en-US" sz="2400" dirty="0"/>
              <a:t>need for expensive optical hardware and sophisticated </a:t>
            </a:r>
          </a:p>
          <a:p>
            <a:pPr eaLnBrk="0" hangingPunct="0">
              <a:spcAft>
                <a:spcPts val="600"/>
              </a:spcAft>
              <a:defRPr/>
            </a:pPr>
            <a:r>
              <a:rPr lang="en-US" sz="2400" dirty="0"/>
              <a:t>    </a:t>
            </a:r>
            <a:r>
              <a:rPr lang="en-US" sz="2400" dirty="0" smtClean="0"/>
              <a:t>	instrumentation </a:t>
            </a:r>
            <a:r>
              <a:rPr lang="en-US" sz="2400" dirty="0"/>
              <a:t>to detect DNA </a:t>
            </a:r>
            <a:r>
              <a:rPr lang="en-US" sz="2400" dirty="0" smtClean="0"/>
              <a:t>bases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sz="2400" dirty="0" smtClean="0"/>
              <a:t>Runs as long as needed</a:t>
            </a:r>
          </a:p>
          <a:p>
            <a:pPr eaLnBrk="0" hangingPunct="0">
              <a:defRPr/>
            </a:pPr>
            <a:endParaRPr lang="en-US" sz="2400" dirty="0"/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sz="2400" dirty="0" smtClean="0"/>
              <a:t>High error rates ~5%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endParaRPr lang="en-US" sz="2400" dirty="0"/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sz="2400" dirty="0" smtClean="0"/>
              <a:t>Not available yet</a:t>
            </a:r>
            <a:endParaRPr lang="en-US" sz="2400" dirty="0"/>
          </a:p>
          <a:p>
            <a:pPr eaLnBrk="0" hangingPunct="0">
              <a:buFont typeface="Wingdings" pitchFamily="2" charset="2"/>
              <a:buChar char="Ø"/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32035" y="152400"/>
            <a:ext cx="38581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600" dirty="0" smtClean="0"/>
              <a:t>Advantages and limitations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7840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4"/>
          <p:cNvSpPr txBox="1">
            <a:spLocks noChangeArrowheads="1"/>
          </p:cNvSpPr>
          <p:nvPr/>
        </p:nvSpPr>
        <p:spPr bwMode="auto">
          <a:xfrm>
            <a:off x="3633788" y="152400"/>
            <a:ext cx="18646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 sz="2600" dirty="0"/>
              <a:t>Conclusions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87338" y="1295400"/>
            <a:ext cx="62376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/>
              <a:t>High-throughput sequencing has become democratized - </a:t>
            </a:r>
          </a:p>
          <a:p>
            <a:r>
              <a:rPr lang="en-US" sz="2000"/>
              <a:t>  moved out of industrial-scale genome centers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287338" y="3389313"/>
            <a:ext cx="83279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/>
              <a:t>Earlier methods for counting / resequencing applications are largely obsolete</a:t>
            </a: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287338" y="2341563"/>
            <a:ext cx="72122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/>
              <a:t>Sequence is no longer limiting - next generation of sequencers will</a:t>
            </a:r>
          </a:p>
          <a:p>
            <a:r>
              <a:rPr lang="en-US" sz="2000"/>
              <a:t>  make sequencing very inexpensive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287338" y="4876800"/>
            <a:ext cx="40959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/>
              <a:t>Next: </a:t>
            </a:r>
            <a:r>
              <a:rPr lang="en-US" sz="2000" dirty="0" smtClean="0">
                <a:solidFill>
                  <a:srgbClr val="FF0000"/>
                </a:solidFill>
              </a:rPr>
              <a:t>Applications of the technology</a:t>
            </a:r>
            <a:endParaRPr lang="en-US" sz="20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7338" y="4130675"/>
            <a:ext cx="76610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/>
              <a:t>Scale of data production outstripping our ability to store and analyze it</a:t>
            </a:r>
          </a:p>
        </p:txBody>
      </p:sp>
    </p:spTree>
    <p:extLst>
      <p:ext uri="{BB962C8B-B14F-4D97-AF65-F5344CB8AC3E}">
        <p14:creationId xmlns:p14="http://schemas.microsoft.com/office/powerpoint/2010/main" val="172895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4" grpId="0"/>
      <p:bldP spid="27656" grpId="0"/>
      <p:bldP spid="27657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85800"/>
            <a:ext cx="2453053" cy="617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69648" y="1063254"/>
            <a:ext cx="4038600" cy="3047638"/>
          </a:xfrm>
          <a:prstGeom prst="rect">
            <a:avLst/>
          </a:prstGeom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135146" y="0"/>
            <a:ext cx="28753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/>
              <a:t>Reference genomes</a:t>
            </a:r>
            <a:endParaRPr lang="en-US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956" t="7692" r="9899" b="25000"/>
          <a:stretch/>
        </p:blipFill>
        <p:spPr>
          <a:xfrm>
            <a:off x="3669648" y="4419600"/>
            <a:ext cx="1363134" cy="88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598" y="4419600"/>
            <a:ext cx="2540651" cy="88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25695"/>
          <a:stretch/>
        </p:blipFill>
        <p:spPr>
          <a:xfrm>
            <a:off x="3669648" y="5444164"/>
            <a:ext cx="1067636" cy="9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5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09600" y="2003425"/>
            <a:ext cx="3111500" cy="3389313"/>
            <a:chOff x="384" y="1262"/>
            <a:chExt cx="1960" cy="2135"/>
          </a:xfrm>
        </p:grpSpPr>
        <p:pic>
          <p:nvPicPr>
            <p:cNvPr id="1639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62"/>
              <a:ext cx="1960" cy="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Text Box 5"/>
            <p:cNvSpPr txBox="1">
              <a:spLocks noChangeArrowheads="1"/>
            </p:cNvSpPr>
            <p:nvPr/>
          </p:nvSpPr>
          <p:spPr bwMode="auto">
            <a:xfrm>
              <a:off x="578" y="2942"/>
              <a:ext cx="15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9pPr>
            </a:lstStyle>
            <a:p>
              <a:r>
                <a:rPr lang="en-US" sz="1800"/>
                <a:t>&gt;&gt;10</a:t>
              </a:r>
              <a:r>
                <a:rPr lang="en-US" sz="1800" baseline="30000"/>
                <a:t>9</a:t>
              </a:r>
              <a:r>
                <a:rPr lang="en-US" sz="1800"/>
                <a:t> sequencing reads</a:t>
              </a:r>
            </a:p>
          </p:txBody>
        </p:sp>
        <p:sp>
          <p:nvSpPr>
            <p:cNvPr id="16395" name="Text Box 9"/>
            <p:cNvSpPr txBox="1">
              <a:spLocks noChangeArrowheads="1"/>
            </p:cNvSpPr>
            <p:nvPr/>
          </p:nvSpPr>
          <p:spPr bwMode="auto">
            <a:xfrm>
              <a:off x="975" y="3176"/>
              <a:ext cx="77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9pPr>
            </a:lstStyle>
            <a:p>
              <a:r>
                <a:rPr lang="en-US" sz="1700"/>
                <a:t>36 bp - 1 kb</a:t>
              </a:r>
              <a:endParaRPr lang="en-US" sz="1800"/>
            </a:p>
          </p:txBody>
        </p:sp>
      </p:grpSp>
      <p:sp>
        <p:nvSpPr>
          <p:cNvPr id="15374" name="AutoShape 14"/>
          <p:cNvSpPr>
            <a:spLocks noChangeArrowheads="1"/>
          </p:cNvSpPr>
          <p:nvPr/>
        </p:nvSpPr>
        <p:spPr bwMode="auto">
          <a:xfrm flipH="1">
            <a:off x="3954463" y="3149600"/>
            <a:ext cx="889000" cy="74613"/>
          </a:xfrm>
          <a:prstGeom prst="leftArrow">
            <a:avLst>
              <a:gd name="adj1" fmla="val 50000"/>
              <a:gd name="adj2" fmla="val 29787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390" name="Group 16"/>
          <p:cNvGrpSpPr>
            <a:grpSpLocks/>
          </p:cNvGrpSpPr>
          <p:nvPr/>
        </p:nvGrpSpPr>
        <p:grpSpPr bwMode="auto">
          <a:xfrm>
            <a:off x="5040313" y="1036638"/>
            <a:ext cx="4103687" cy="5006975"/>
            <a:chOff x="3175" y="653"/>
            <a:chExt cx="2585" cy="3154"/>
          </a:xfrm>
        </p:grpSpPr>
        <p:pic>
          <p:nvPicPr>
            <p:cNvPr id="1639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653"/>
              <a:ext cx="2585" cy="2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Rectangle 15"/>
            <p:cNvSpPr>
              <a:spLocks noChangeArrowheads="1"/>
            </p:cNvSpPr>
            <p:nvPr/>
          </p:nvSpPr>
          <p:spPr bwMode="auto">
            <a:xfrm>
              <a:off x="4270" y="3576"/>
              <a:ext cx="39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3 Gb</a:t>
              </a:r>
            </a:p>
          </p:txBody>
        </p:sp>
      </p:grp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2157917" y="0"/>
            <a:ext cx="482981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/>
              <a:t>Genome assembly and annotation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243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1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641350"/>
            <a:ext cx="923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143"/>
          <p:cNvSpPr txBox="1">
            <a:spLocks noChangeArrowheads="1"/>
          </p:cNvSpPr>
          <p:nvPr/>
        </p:nvSpPr>
        <p:spPr bwMode="auto">
          <a:xfrm>
            <a:off x="550863" y="874713"/>
            <a:ext cx="1470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en-US" sz="1600">
                <a:latin typeface="Calibri"/>
                <a:cs typeface="Calibri"/>
              </a:rPr>
              <a:t>Generate reads</a:t>
            </a:r>
            <a:endParaRPr lang="en-US">
              <a:latin typeface="Calibri"/>
              <a:cs typeface="Calibri"/>
            </a:endParaRPr>
          </a:p>
        </p:txBody>
      </p:sp>
      <p:grpSp>
        <p:nvGrpSpPr>
          <p:cNvPr id="2" name="Group 165"/>
          <p:cNvGrpSpPr>
            <a:grpSpLocks/>
          </p:cNvGrpSpPr>
          <p:nvPr/>
        </p:nvGrpSpPr>
        <p:grpSpPr bwMode="auto">
          <a:xfrm>
            <a:off x="550863" y="1528763"/>
            <a:ext cx="3771900" cy="868362"/>
            <a:chOff x="347" y="963"/>
            <a:chExt cx="2376" cy="547"/>
          </a:xfrm>
        </p:grpSpPr>
        <p:grpSp>
          <p:nvGrpSpPr>
            <p:cNvPr id="20613" name="Group 136"/>
            <p:cNvGrpSpPr>
              <a:grpSpLocks/>
            </p:cNvGrpSpPr>
            <p:nvPr/>
          </p:nvGrpSpPr>
          <p:grpSpPr bwMode="auto">
            <a:xfrm>
              <a:off x="1529" y="1367"/>
              <a:ext cx="1194" cy="143"/>
              <a:chOff x="2159" y="1004"/>
              <a:chExt cx="1194" cy="143"/>
            </a:xfrm>
          </p:grpSpPr>
          <p:sp>
            <p:nvSpPr>
              <p:cNvPr id="20616" name="Line 4"/>
              <p:cNvSpPr>
                <a:spLocks noChangeShapeType="1"/>
              </p:cNvSpPr>
              <p:nvPr/>
            </p:nvSpPr>
            <p:spPr bwMode="auto">
              <a:xfrm>
                <a:off x="2159" y="1004"/>
                <a:ext cx="938" cy="0"/>
              </a:xfrm>
              <a:prstGeom prst="line">
                <a:avLst/>
              </a:prstGeom>
              <a:noFill/>
              <a:ln w="5715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617" name="Line 5"/>
              <p:cNvSpPr>
                <a:spLocks noChangeShapeType="1"/>
              </p:cNvSpPr>
              <p:nvPr/>
            </p:nvSpPr>
            <p:spPr bwMode="auto">
              <a:xfrm>
                <a:off x="2556" y="1147"/>
                <a:ext cx="797" cy="0"/>
              </a:xfrm>
              <a:prstGeom prst="line">
                <a:avLst/>
              </a:prstGeom>
              <a:noFill/>
              <a:ln w="5715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grpSp>
            <p:nvGrpSpPr>
              <p:cNvPr id="20618" name="Group 6"/>
              <p:cNvGrpSpPr>
                <a:grpSpLocks/>
              </p:cNvGrpSpPr>
              <p:nvPr/>
            </p:nvGrpSpPr>
            <p:grpSpPr bwMode="auto">
              <a:xfrm>
                <a:off x="2676" y="1025"/>
                <a:ext cx="400" cy="101"/>
                <a:chOff x="3240" y="2318"/>
                <a:chExt cx="498" cy="162"/>
              </a:xfrm>
            </p:grpSpPr>
            <p:sp>
              <p:nvSpPr>
                <p:cNvPr id="20619" name="Line 7"/>
                <p:cNvSpPr>
                  <a:spLocks noChangeShapeType="1"/>
                </p:cNvSpPr>
                <p:nvPr/>
              </p:nvSpPr>
              <p:spPr bwMode="auto">
                <a:xfrm>
                  <a:off x="3240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20" name="Line 8"/>
                <p:cNvSpPr>
                  <a:spLocks noChangeShapeType="1"/>
                </p:cNvSpPr>
                <p:nvPr/>
              </p:nvSpPr>
              <p:spPr bwMode="auto">
                <a:xfrm>
                  <a:off x="3282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21" name="Line 9"/>
                <p:cNvSpPr>
                  <a:spLocks noChangeShapeType="1"/>
                </p:cNvSpPr>
                <p:nvPr/>
              </p:nvSpPr>
              <p:spPr bwMode="auto">
                <a:xfrm>
                  <a:off x="3318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22" name="Line 10"/>
                <p:cNvSpPr>
                  <a:spLocks noChangeShapeType="1"/>
                </p:cNvSpPr>
                <p:nvPr/>
              </p:nvSpPr>
              <p:spPr bwMode="auto">
                <a:xfrm>
                  <a:off x="3360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23" name="Line 11"/>
                <p:cNvSpPr>
                  <a:spLocks noChangeShapeType="1"/>
                </p:cNvSpPr>
                <p:nvPr/>
              </p:nvSpPr>
              <p:spPr bwMode="auto">
                <a:xfrm>
                  <a:off x="3396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24" name="Line 12"/>
                <p:cNvSpPr>
                  <a:spLocks noChangeShapeType="1"/>
                </p:cNvSpPr>
                <p:nvPr/>
              </p:nvSpPr>
              <p:spPr bwMode="auto">
                <a:xfrm>
                  <a:off x="3438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25" name="Line 13"/>
                <p:cNvSpPr>
                  <a:spLocks noChangeShapeType="1"/>
                </p:cNvSpPr>
                <p:nvPr/>
              </p:nvSpPr>
              <p:spPr bwMode="auto">
                <a:xfrm>
                  <a:off x="3474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26" name="Line 14"/>
                <p:cNvSpPr>
                  <a:spLocks noChangeShapeType="1"/>
                </p:cNvSpPr>
                <p:nvPr/>
              </p:nvSpPr>
              <p:spPr bwMode="auto">
                <a:xfrm>
                  <a:off x="3516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27" name="Line 15"/>
                <p:cNvSpPr>
                  <a:spLocks noChangeShapeType="1"/>
                </p:cNvSpPr>
                <p:nvPr/>
              </p:nvSpPr>
              <p:spPr bwMode="auto">
                <a:xfrm>
                  <a:off x="3552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28" name="Line 16"/>
                <p:cNvSpPr>
                  <a:spLocks noChangeShapeType="1"/>
                </p:cNvSpPr>
                <p:nvPr/>
              </p:nvSpPr>
              <p:spPr bwMode="auto">
                <a:xfrm>
                  <a:off x="3594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29" name="Line 17"/>
                <p:cNvSpPr>
                  <a:spLocks noChangeShapeType="1"/>
                </p:cNvSpPr>
                <p:nvPr/>
              </p:nvSpPr>
              <p:spPr bwMode="auto">
                <a:xfrm>
                  <a:off x="3630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30" name="Line 18"/>
                <p:cNvSpPr>
                  <a:spLocks noChangeShapeType="1"/>
                </p:cNvSpPr>
                <p:nvPr/>
              </p:nvSpPr>
              <p:spPr bwMode="auto">
                <a:xfrm>
                  <a:off x="3672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31" name="Line 19"/>
                <p:cNvSpPr>
                  <a:spLocks noChangeShapeType="1"/>
                </p:cNvSpPr>
                <p:nvPr/>
              </p:nvSpPr>
              <p:spPr bwMode="auto">
                <a:xfrm>
                  <a:off x="3708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0632" name="Line 20"/>
                <p:cNvSpPr>
                  <a:spLocks noChangeShapeType="1"/>
                </p:cNvSpPr>
                <p:nvPr/>
              </p:nvSpPr>
              <p:spPr bwMode="auto">
                <a:xfrm>
                  <a:off x="3738" y="2318"/>
                  <a:ext cx="0" cy="1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</p:grpSp>
        <p:sp>
          <p:nvSpPr>
            <p:cNvPr id="20614" name="Line 139"/>
            <p:cNvSpPr>
              <a:spLocks noChangeShapeType="1"/>
            </p:cNvSpPr>
            <p:nvPr/>
          </p:nvSpPr>
          <p:spPr bwMode="auto">
            <a:xfrm>
              <a:off x="2126" y="963"/>
              <a:ext cx="0" cy="2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15" name="Text Box 144"/>
            <p:cNvSpPr txBox="1">
              <a:spLocks noChangeArrowheads="1"/>
            </p:cNvSpPr>
            <p:nvPr/>
          </p:nvSpPr>
          <p:spPr bwMode="auto">
            <a:xfrm>
              <a:off x="347" y="1011"/>
              <a:ext cx="13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cs typeface="Calibri"/>
                </a:rPr>
                <a:t>Find overlapping reads</a:t>
              </a:r>
              <a:endParaRPr lang="en-US" dirty="0">
                <a:latin typeface="Calibri"/>
                <a:cs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0863" y="2597150"/>
            <a:ext cx="4292601" cy="1309688"/>
            <a:chOff x="550863" y="2597150"/>
            <a:chExt cx="4292601" cy="1309688"/>
          </a:xfrm>
        </p:grpSpPr>
        <p:sp>
          <p:nvSpPr>
            <p:cNvPr id="20593" name="Line 140"/>
            <p:cNvSpPr>
              <a:spLocks noChangeShapeType="1"/>
            </p:cNvSpPr>
            <p:nvPr/>
          </p:nvSpPr>
          <p:spPr bwMode="auto">
            <a:xfrm>
              <a:off x="3375026" y="2597150"/>
              <a:ext cx="0" cy="4111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594" name="Text Box 145"/>
            <p:cNvSpPr txBox="1">
              <a:spLocks noChangeArrowheads="1"/>
            </p:cNvSpPr>
            <p:nvPr/>
          </p:nvSpPr>
          <p:spPr bwMode="auto">
            <a:xfrm>
              <a:off x="550863" y="2678113"/>
              <a:ext cx="25606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cs typeface="Calibri"/>
                </a:rPr>
                <a:t>Assemble reads into </a:t>
              </a:r>
              <a:r>
                <a:rPr lang="en-US" sz="1600" dirty="0" err="1">
                  <a:latin typeface="Calibri"/>
                  <a:cs typeface="Calibri"/>
                </a:rPr>
                <a:t>contigs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0596" name="Line 24"/>
            <p:cNvSpPr>
              <a:spLocks noChangeShapeType="1"/>
            </p:cNvSpPr>
            <p:nvPr/>
          </p:nvSpPr>
          <p:spPr bwMode="auto">
            <a:xfrm>
              <a:off x="2563813" y="3241675"/>
              <a:ext cx="50800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597" name="Line 25"/>
            <p:cNvSpPr>
              <a:spLocks noChangeShapeType="1"/>
            </p:cNvSpPr>
            <p:nvPr/>
          </p:nvSpPr>
          <p:spPr bwMode="auto">
            <a:xfrm>
              <a:off x="3767138" y="3233738"/>
              <a:ext cx="382588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598" name="Line 26"/>
            <p:cNvSpPr>
              <a:spLocks noChangeShapeType="1"/>
            </p:cNvSpPr>
            <p:nvPr/>
          </p:nvSpPr>
          <p:spPr bwMode="auto">
            <a:xfrm>
              <a:off x="2765426" y="3548063"/>
              <a:ext cx="50800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599" name="Line 27"/>
            <p:cNvSpPr>
              <a:spLocks noChangeShapeType="1"/>
            </p:cNvSpPr>
            <p:nvPr/>
          </p:nvSpPr>
          <p:spPr bwMode="auto">
            <a:xfrm>
              <a:off x="3013076" y="3327400"/>
              <a:ext cx="3365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00" name="Line 28"/>
            <p:cNvSpPr>
              <a:spLocks noChangeShapeType="1"/>
            </p:cNvSpPr>
            <p:nvPr/>
          </p:nvSpPr>
          <p:spPr bwMode="auto">
            <a:xfrm>
              <a:off x="2622551" y="3432175"/>
              <a:ext cx="3365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01" name="Line 29"/>
            <p:cNvSpPr>
              <a:spLocks noChangeShapeType="1"/>
            </p:cNvSpPr>
            <p:nvPr/>
          </p:nvSpPr>
          <p:spPr bwMode="auto">
            <a:xfrm>
              <a:off x="2641601" y="3649663"/>
              <a:ext cx="4127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02" name="Line 30"/>
            <p:cNvSpPr>
              <a:spLocks noChangeShapeType="1"/>
            </p:cNvSpPr>
            <p:nvPr/>
          </p:nvSpPr>
          <p:spPr bwMode="auto">
            <a:xfrm>
              <a:off x="3121026" y="3649663"/>
              <a:ext cx="50800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03" name="Line 31"/>
            <p:cNvSpPr>
              <a:spLocks noChangeShapeType="1"/>
            </p:cNvSpPr>
            <p:nvPr/>
          </p:nvSpPr>
          <p:spPr bwMode="auto">
            <a:xfrm>
              <a:off x="2535238" y="3760788"/>
              <a:ext cx="1677988" cy="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04" name="Line 32"/>
            <p:cNvSpPr>
              <a:spLocks noChangeShapeType="1"/>
            </p:cNvSpPr>
            <p:nvPr/>
          </p:nvSpPr>
          <p:spPr bwMode="auto">
            <a:xfrm>
              <a:off x="3705226" y="3649663"/>
              <a:ext cx="50800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05" name="Line 33"/>
            <p:cNvSpPr>
              <a:spLocks noChangeShapeType="1"/>
            </p:cNvSpPr>
            <p:nvPr/>
          </p:nvSpPr>
          <p:spPr bwMode="auto">
            <a:xfrm>
              <a:off x="3108326" y="3432175"/>
              <a:ext cx="50800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06" name="Line 34"/>
            <p:cNvSpPr>
              <a:spLocks noChangeShapeType="1"/>
            </p:cNvSpPr>
            <p:nvPr/>
          </p:nvSpPr>
          <p:spPr bwMode="auto">
            <a:xfrm>
              <a:off x="3386138" y="3548063"/>
              <a:ext cx="35242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07" name="Line 35"/>
            <p:cNvSpPr>
              <a:spLocks noChangeShapeType="1"/>
            </p:cNvSpPr>
            <p:nvPr/>
          </p:nvSpPr>
          <p:spPr bwMode="auto">
            <a:xfrm>
              <a:off x="3290888" y="3222625"/>
              <a:ext cx="35242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08" name="Line 36"/>
            <p:cNvSpPr>
              <a:spLocks noChangeShapeType="1"/>
            </p:cNvSpPr>
            <p:nvPr/>
          </p:nvSpPr>
          <p:spPr bwMode="auto">
            <a:xfrm>
              <a:off x="3833813" y="3384550"/>
              <a:ext cx="35242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09" name="Line 37"/>
            <p:cNvSpPr>
              <a:spLocks noChangeShapeType="1"/>
            </p:cNvSpPr>
            <p:nvPr/>
          </p:nvSpPr>
          <p:spPr bwMode="auto">
            <a:xfrm flipV="1">
              <a:off x="3511551" y="3328988"/>
              <a:ext cx="31750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10" name="Line 38"/>
            <p:cNvSpPr>
              <a:spLocks noChangeShapeType="1"/>
            </p:cNvSpPr>
            <p:nvPr/>
          </p:nvSpPr>
          <p:spPr bwMode="auto">
            <a:xfrm>
              <a:off x="3776663" y="3489325"/>
              <a:ext cx="382588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11" name="Line 39"/>
            <p:cNvSpPr>
              <a:spLocks noChangeShapeType="1"/>
            </p:cNvSpPr>
            <p:nvPr/>
          </p:nvSpPr>
          <p:spPr bwMode="auto">
            <a:xfrm>
              <a:off x="2536826" y="3327400"/>
              <a:ext cx="3365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612" name="Text Box 148"/>
            <p:cNvSpPr txBox="1">
              <a:spLocks noChangeArrowheads="1"/>
            </p:cNvSpPr>
            <p:nvPr/>
          </p:nvSpPr>
          <p:spPr bwMode="auto">
            <a:xfrm>
              <a:off x="4210051" y="3598863"/>
              <a:ext cx="6334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9pPr>
            </a:lstStyle>
            <a:p>
              <a:r>
                <a:rPr lang="en-US" sz="1400">
                  <a:latin typeface="Calibri"/>
                  <a:cs typeface="Calibri"/>
                </a:rPr>
                <a:t>contig</a:t>
              </a:r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7" name="Group 167"/>
          <p:cNvGrpSpPr>
            <a:grpSpLocks/>
          </p:cNvGrpSpPr>
          <p:nvPr/>
        </p:nvGrpSpPr>
        <p:grpSpPr bwMode="auto">
          <a:xfrm>
            <a:off x="550863" y="3916363"/>
            <a:ext cx="5214937" cy="1579562"/>
            <a:chOff x="347" y="2467"/>
            <a:chExt cx="3285" cy="995"/>
          </a:xfrm>
        </p:grpSpPr>
        <p:sp>
          <p:nvSpPr>
            <p:cNvPr id="20497" name="Line 141"/>
            <p:cNvSpPr>
              <a:spLocks noChangeShapeType="1"/>
            </p:cNvSpPr>
            <p:nvPr/>
          </p:nvSpPr>
          <p:spPr bwMode="auto">
            <a:xfrm>
              <a:off x="2126" y="2467"/>
              <a:ext cx="0" cy="2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498" name="Text Box 146"/>
            <p:cNvSpPr txBox="1">
              <a:spLocks noChangeArrowheads="1"/>
            </p:cNvSpPr>
            <p:nvPr/>
          </p:nvSpPr>
          <p:spPr bwMode="auto">
            <a:xfrm>
              <a:off x="347" y="2564"/>
              <a:ext cx="96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cs typeface="Calibri"/>
                </a:rPr>
                <a:t>Join </a:t>
              </a:r>
              <a:r>
                <a:rPr lang="en-US" sz="1600" dirty="0" err="1">
                  <a:latin typeface="Calibri"/>
                  <a:cs typeface="Calibri"/>
                </a:rPr>
                <a:t>contigs</a:t>
              </a:r>
              <a:r>
                <a:rPr lang="en-US" sz="1600" dirty="0">
                  <a:latin typeface="Calibri"/>
                  <a:cs typeface="Calibri"/>
                </a:rPr>
                <a:t> into</a:t>
              </a:r>
            </a:p>
            <a:p>
              <a:r>
                <a:rPr lang="en-US" sz="1600" dirty="0" smtClean="0">
                  <a:latin typeface="Calibri"/>
                  <a:cs typeface="Calibri"/>
                </a:rPr>
                <a:t>scaffolds</a:t>
              </a:r>
              <a:endParaRPr lang="en-US" sz="1600" dirty="0">
                <a:latin typeface="Calibri"/>
                <a:cs typeface="Calibri"/>
              </a:endParaRPr>
            </a:p>
          </p:txBody>
        </p:sp>
        <p:grpSp>
          <p:nvGrpSpPr>
            <p:cNvPr id="20499" name="Group 160"/>
            <p:cNvGrpSpPr>
              <a:grpSpLocks/>
            </p:cNvGrpSpPr>
            <p:nvPr/>
          </p:nvGrpSpPr>
          <p:grpSpPr bwMode="auto">
            <a:xfrm>
              <a:off x="1169" y="2870"/>
              <a:ext cx="2463" cy="592"/>
              <a:chOff x="1169" y="2870"/>
              <a:chExt cx="2463" cy="592"/>
            </a:xfrm>
          </p:grpSpPr>
          <p:sp>
            <p:nvSpPr>
              <p:cNvPr id="20501" name="Line 41"/>
              <p:cNvSpPr>
                <a:spLocks noChangeShapeType="1"/>
              </p:cNvSpPr>
              <p:nvPr/>
            </p:nvSpPr>
            <p:spPr bwMode="auto">
              <a:xfrm>
                <a:off x="1172" y="3169"/>
                <a:ext cx="32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02" name="Line 42"/>
              <p:cNvSpPr>
                <a:spLocks noChangeShapeType="1"/>
              </p:cNvSpPr>
              <p:nvPr/>
            </p:nvSpPr>
            <p:spPr bwMode="auto">
              <a:xfrm>
                <a:off x="1588" y="3169"/>
                <a:ext cx="517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03" name="Line 43"/>
              <p:cNvSpPr>
                <a:spLocks noChangeShapeType="1"/>
              </p:cNvSpPr>
              <p:nvPr/>
            </p:nvSpPr>
            <p:spPr bwMode="auto">
              <a:xfrm>
                <a:off x="2175" y="3169"/>
                <a:ext cx="41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04" name="Line 44"/>
              <p:cNvSpPr>
                <a:spLocks noChangeShapeType="1"/>
              </p:cNvSpPr>
              <p:nvPr/>
            </p:nvSpPr>
            <p:spPr bwMode="auto">
              <a:xfrm>
                <a:off x="2667" y="3169"/>
                <a:ext cx="416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05" name="Line 45"/>
              <p:cNvSpPr>
                <a:spLocks noChangeShapeType="1"/>
              </p:cNvSpPr>
              <p:nvPr/>
            </p:nvSpPr>
            <p:spPr bwMode="auto">
              <a:xfrm>
                <a:off x="1176" y="3110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06" name="Line 46"/>
              <p:cNvSpPr>
                <a:spLocks noChangeShapeType="1"/>
              </p:cNvSpPr>
              <p:nvPr/>
            </p:nvSpPr>
            <p:spPr bwMode="auto">
              <a:xfrm>
                <a:off x="1200" y="3074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07" name="Line 47"/>
              <p:cNvSpPr>
                <a:spLocks noChangeShapeType="1"/>
              </p:cNvSpPr>
              <p:nvPr/>
            </p:nvSpPr>
            <p:spPr bwMode="auto">
              <a:xfrm>
                <a:off x="1404" y="3107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08" name="Line 48"/>
              <p:cNvSpPr>
                <a:spLocks noChangeShapeType="1"/>
              </p:cNvSpPr>
              <p:nvPr/>
            </p:nvSpPr>
            <p:spPr bwMode="auto">
              <a:xfrm>
                <a:off x="1302" y="3104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09" name="Line 49"/>
              <p:cNvSpPr>
                <a:spLocks noChangeShapeType="1"/>
              </p:cNvSpPr>
              <p:nvPr/>
            </p:nvSpPr>
            <p:spPr bwMode="auto">
              <a:xfrm>
                <a:off x="1419" y="3026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10" name="Line 50"/>
              <p:cNvSpPr>
                <a:spLocks noChangeShapeType="1"/>
              </p:cNvSpPr>
              <p:nvPr/>
            </p:nvSpPr>
            <p:spPr bwMode="auto">
              <a:xfrm>
                <a:off x="1395" y="3062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11" name="Line 51"/>
              <p:cNvSpPr>
                <a:spLocks noChangeShapeType="1"/>
              </p:cNvSpPr>
              <p:nvPr/>
            </p:nvSpPr>
            <p:spPr bwMode="auto">
              <a:xfrm>
                <a:off x="1209" y="3029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12" name="Line 52"/>
              <p:cNvSpPr>
                <a:spLocks noChangeShapeType="1"/>
              </p:cNvSpPr>
              <p:nvPr/>
            </p:nvSpPr>
            <p:spPr bwMode="auto">
              <a:xfrm>
                <a:off x="1329" y="3041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13" name="Line 53"/>
              <p:cNvSpPr>
                <a:spLocks noChangeShapeType="1"/>
              </p:cNvSpPr>
              <p:nvPr/>
            </p:nvSpPr>
            <p:spPr bwMode="auto">
              <a:xfrm>
                <a:off x="1299" y="3065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14" name="Line 54"/>
              <p:cNvSpPr>
                <a:spLocks noChangeShapeType="1"/>
              </p:cNvSpPr>
              <p:nvPr/>
            </p:nvSpPr>
            <p:spPr bwMode="auto">
              <a:xfrm>
                <a:off x="1188" y="2999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15" name="Line 55"/>
              <p:cNvSpPr>
                <a:spLocks noChangeShapeType="1"/>
              </p:cNvSpPr>
              <p:nvPr/>
            </p:nvSpPr>
            <p:spPr bwMode="auto">
              <a:xfrm>
                <a:off x="1407" y="2951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16" name="Line 56"/>
              <p:cNvSpPr>
                <a:spLocks noChangeShapeType="1"/>
              </p:cNvSpPr>
              <p:nvPr/>
            </p:nvSpPr>
            <p:spPr bwMode="auto">
              <a:xfrm>
                <a:off x="1356" y="2987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17" name="Line 57"/>
              <p:cNvSpPr>
                <a:spLocks noChangeShapeType="1"/>
              </p:cNvSpPr>
              <p:nvPr/>
            </p:nvSpPr>
            <p:spPr bwMode="auto">
              <a:xfrm>
                <a:off x="1179" y="2954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18" name="Line 58"/>
              <p:cNvSpPr>
                <a:spLocks noChangeShapeType="1"/>
              </p:cNvSpPr>
              <p:nvPr/>
            </p:nvSpPr>
            <p:spPr bwMode="auto">
              <a:xfrm>
                <a:off x="1308" y="2966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19" name="Line 59"/>
              <p:cNvSpPr>
                <a:spLocks noChangeShapeType="1"/>
              </p:cNvSpPr>
              <p:nvPr/>
            </p:nvSpPr>
            <p:spPr bwMode="auto">
              <a:xfrm>
                <a:off x="1578" y="3107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20" name="Line 60"/>
              <p:cNvSpPr>
                <a:spLocks noChangeShapeType="1"/>
              </p:cNvSpPr>
              <p:nvPr/>
            </p:nvSpPr>
            <p:spPr bwMode="auto">
              <a:xfrm>
                <a:off x="1809" y="3071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21" name="Line 61"/>
              <p:cNvSpPr>
                <a:spLocks noChangeShapeType="1"/>
              </p:cNvSpPr>
              <p:nvPr/>
            </p:nvSpPr>
            <p:spPr bwMode="auto">
              <a:xfrm>
                <a:off x="1806" y="3104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22" name="Line 62"/>
              <p:cNvSpPr>
                <a:spLocks noChangeShapeType="1"/>
              </p:cNvSpPr>
              <p:nvPr/>
            </p:nvSpPr>
            <p:spPr bwMode="auto">
              <a:xfrm>
                <a:off x="1704" y="3101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23" name="Line 63"/>
              <p:cNvSpPr>
                <a:spLocks noChangeShapeType="1"/>
              </p:cNvSpPr>
              <p:nvPr/>
            </p:nvSpPr>
            <p:spPr bwMode="auto">
              <a:xfrm>
                <a:off x="2028" y="3023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24" name="Line 64"/>
              <p:cNvSpPr>
                <a:spLocks noChangeShapeType="1"/>
              </p:cNvSpPr>
              <p:nvPr/>
            </p:nvSpPr>
            <p:spPr bwMode="auto">
              <a:xfrm>
                <a:off x="2004" y="3059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25" name="Line 65"/>
              <p:cNvSpPr>
                <a:spLocks noChangeShapeType="1"/>
              </p:cNvSpPr>
              <p:nvPr/>
            </p:nvSpPr>
            <p:spPr bwMode="auto">
              <a:xfrm>
                <a:off x="1818" y="3026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26" name="Line 66"/>
              <p:cNvSpPr>
                <a:spLocks noChangeShapeType="1"/>
              </p:cNvSpPr>
              <p:nvPr/>
            </p:nvSpPr>
            <p:spPr bwMode="auto">
              <a:xfrm>
                <a:off x="1938" y="3038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27" name="Line 67"/>
              <p:cNvSpPr>
                <a:spLocks noChangeShapeType="1"/>
              </p:cNvSpPr>
              <p:nvPr/>
            </p:nvSpPr>
            <p:spPr bwMode="auto">
              <a:xfrm>
                <a:off x="1908" y="3062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28" name="Line 68"/>
              <p:cNvSpPr>
                <a:spLocks noChangeShapeType="1"/>
              </p:cNvSpPr>
              <p:nvPr/>
            </p:nvSpPr>
            <p:spPr bwMode="auto">
              <a:xfrm>
                <a:off x="1797" y="2996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29" name="Line 69"/>
              <p:cNvSpPr>
                <a:spLocks noChangeShapeType="1"/>
              </p:cNvSpPr>
              <p:nvPr/>
            </p:nvSpPr>
            <p:spPr bwMode="auto">
              <a:xfrm>
                <a:off x="2016" y="2948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30" name="Line 70"/>
              <p:cNvSpPr>
                <a:spLocks noChangeShapeType="1"/>
              </p:cNvSpPr>
              <p:nvPr/>
            </p:nvSpPr>
            <p:spPr bwMode="auto">
              <a:xfrm>
                <a:off x="1965" y="2984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31" name="Line 71"/>
              <p:cNvSpPr>
                <a:spLocks noChangeShapeType="1"/>
              </p:cNvSpPr>
              <p:nvPr/>
            </p:nvSpPr>
            <p:spPr bwMode="auto">
              <a:xfrm>
                <a:off x="1788" y="2951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32" name="Line 72"/>
              <p:cNvSpPr>
                <a:spLocks noChangeShapeType="1"/>
              </p:cNvSpPr>
              <p:nvPr/>
            </p:nvSpPr>
            <p:spPr bwMode="auto">
              <a:xfrm>
                <a:off x="1917" y="2963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33" name="Line 73"/>
              <p:cNvSpPr>
                <a:spLocks noChangeShapeType="1"/>
              </p:cNvSpPr>
              <p:nvPr/>
            </p:nvSpPr>
            <p:spPr bwMode="auto">
              <a:xfrm>
                <a:off x="1590" y="3041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34" name="Line 74"/>
              <p:cNvSpPr>
                <a:spLocks noChangeShapeType="1"/>
              </p:cNvSpPr>
              <p:nvPr/>
            </p:nvSpPr>
            <p:spPr bwMode="auto">
              <a:xfrm>
                <a:off x="1614" y="3074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35" name="Line 75"/>
              <p:cNvSpPr>
                <a:spLocks noChangeShapeType="1"/>
              </p:cNvSpPr>
              <p:nvPr/>
            </p:nvSpPr>
            <p:spPr bwMode="auto">
              <a:xfrm>
                <a:off x="1626" y="2996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36" name="Line 76"/>
              <p:cNvSpPr>
                <a:spLocks noChangeShapeType="1"/>
              </p:cNvSpPr>
              <p:nvPr/>
            </p:nvSpPr>
            <p:spPr bwMode="auto">
              <a:xfrm>
                <a:off x="1605" y="2966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37" name="Line 77"/>
              <p:cNvSpPr>
                <a:spLocks noChangeShapeType="1"/>
              </p:cNvSpPr>
              <p:nvPr/>
            </p:nvSpPr>
            <p:spPr bwMode="auto">
              <a:xfrm>
                <a:off x="1923" y="3104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38" name="Line 78"/>
              <p:cNvSpPr>
                <a:spLocks noChangeShapeType="1"/>
              </p:cNvSpPr>
              <p:nvPr/>
            </p:nvSpPr>
            <p:spPr bwMode="auto">
              <a:xfrm>
                <a:off x="2043" y="3098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39" name="Line 79"/>
              <p:cNvSpPr>
                <a:spLocks noChangeShapeType="1"/>
              </p:cNvSpPr>
              <p:nvPr/>
            </p:nvSpPr>
            <p:spPr bwMode="auto">
              <a:xfrm>
                <a:off x="1695" y="3020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40" name="Line 80"/>
              <p:cNvSpPr>
                <a:spLocks noChangeShapeType="1"/>
              </p:cNvSpPr>
              <p:nvPr/>
            </p:nvSpPr>
            <p:spPr bwMode="auto">
              <a:xfrm>
                <a:off x="1734" y="3059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41" name="Line 81"/>
              <p:cNvSpPr>
                <a:spLocks noChangeShapeType="1"/>
              </p:cNvSpPr>
              <p:nvPr/>
            </p:nvSpPr>
            <p:spPr bwMode="auto">
              <a:xfrm>
                <a:off x="2490" y="3104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42" name="Line 82"/>
              <p:cNvSpPr>
                <a:spLocks noChangeShapeType="1"/>
              </p:cNvSpPr>
              <p:nvPr/>
            </p:nvSpPr>
            <p:spPr bwMode="auto">
              <a:xfrm>
                <a:off x="2172" y="3101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43" name="Line 83"/>
              <p:cNvSpPr>
                <a:spLocks noChangeShapeType="1"/>
              </p:cNvSpPr>
              <p:nvPr/>
            </p:nvSpPr>
            <p:spPr bwMode="auto">
              <a:xfrm>
                <a:off x="2505" y="3023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44" name="Line 84"/>
              <p:cNvSpPr>
                <a:spLocks noChangeShapeType="1"/>
              </p:cNvSpPr>
              <p:nvPr/>
            </p:nvSpPr>
            <p:spPr bwMode="auto">
              <a:xfrm>
                <a:off x="2481" y="3059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45" name="Line 85"/>
              <p:cNvSpPr>
                <a:spLocks noChangeShapeType="1"/>
              </p:cNvSpPr>
              <p:nvPr/>
            </p:nvSpPr>
            <p:spPr bwMode="auto">
              <a:xfrm>
                <a:off x="2199" y="3038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46" name="Line 86"/>
              <p:cNvSpPr>
                <a:spLocks noChangeShapeType="1"/>
              </p:cNvSpPr>
              <p:nvPr/>
            </p:nvSpPr>
            <p:spPr bwMode="auto">
              <a:xfrm>
                <a:off x="2169" y="3062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47" name="Line 87"/>
              <p:cNvSpPr>
                <a:spLocks noChangeShapeType="1"/>
              </p:cNvSpPr>
              <p:nvPr/>
            </p:nvSpPr>
            <p:spPr bwMode="auto">
              <a:xfrm>
                <a:off x="2493" y="2948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48" name="Line 88"/>
              <p:cNvSpPr>
                <a:spLocks noChangeShapeType="1"/>
              </p:cNvSpPr>
              <p:nvPr/>
            </p:nvSpPr>
            <p:spPr bwMode="auto">
              <a:xfrm>
                <a:off x="2226" y="2984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49" name="Line 89"/>
              <p:cNvSpPr>
                <a:spLocks noChangeShapeType="1"/>
              </p:cNvSpPr>
              <p:nvPr/>
            </p:nvSpPr>
            <p:spPr bwMode="auto">
              <a:xfrm>
                <a:off x="2178" y="2963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50" name="Line 90"/>
              <p:cNvSpPr>
                <a:spLocks noChangeShapeType="1"/>
              </p:cNvSpPr>
              <p:nvPr/>
            </p:nvSpPr>
            <p:spPr bwMode="auto">
              <a:xfrm>
                <a:off x="2274" y="3068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51" name="Line 91"/>
              <p:cNvSpPr>
                <a:spLocks noChangeShapeType="1"/>
              </p:cNvSpPr>
              <p:nvPr/>
            </p:nvSpPr>
            <p:spPr bwMode="auto">
              <a:xfrm>
                <a:off x="2271" y="3101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52" name="Line 92"/>
              <p:cNvSpPr>
                <a:spLocks noChangeShapeType="1"/>
              </p:cNvSpPr>
              <p:nvPr/>
            </p:nvSpPr>
            <p:spPr bwMode="auto">
              <a:xfrm>
                <a:off x="2283" y="3023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53" name="Line 93"/>
              <p:cNvSpPr>
                <a:spLocks noChangeShapeType="1"/>
              </p:cNvSpPr>
              <p:nvPr/>
            </p:nvSpPr>
            <p:spPr bwMode="auto">
              <a:xfrm>
                <a:off x="2403" y="3035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54" name="Line 94"/>
              <p:cNvSpPr>
                <a:spLocks noChangeShapeType="1"/>
              </p:cNvSpPr>
              <p:nvPr/>
            </p:nvSpPr>
            <p:spPr bwMode="auto">
              <a:xfrm>
                <a:off x="2373" y="3059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55" name="Line 95"/>
              <p:cNvSpPr>
                <a:spLocks noChangeShapeType="1"/>
              </p:cNvSpPr>
              <p:nvPr/>
            </p:nvSpPr>
            <p:spPr bwMode="auto">
              <a:xfrm>
                <a:off x="2253" y="2948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56" name="Line 96"/>
              <p:cNvSpPr>
                <a:spLocks noChangeShapeType="1"/>
              </p:cNvSpPr>
              <p:nvPr/>
            </p:nvSpPr>
            <p:spPr bwMode="auto">
              <a:xfrm>
                <a:off x="2382" y="2960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57" name="Line 97"/>
              <p:cNvSpPr>
                <a:spLocks noChangeShapeType="1"/>
              </p:cNvSpPr>
              <p:nvPr/>
            </p:nvSpPr>
            <p:spPr bwMode="auto">
              <a:xfrm>
                <a:off x="2388" y="3101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58" name="Line 98"/>
              <p:cNvSpPr>
                <a:spLocks noChangeShapeType="1"/>
              </p:cNvSpPr>
              <p:nvPr/>
            </p:nvSpPr>
            <p:spPr bwMode="auto">
              <a:xfrm>
                <a:off x="2436" y="2987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59" name="Line 99"/>
              <p:cNvSpPr>
                <a:spLocks noChangeShapeType="1"/>
              </p:cNvSpPr>
              <p:nvPr/>
            </p:nvSpPr>
            <p:spPr bwMode="auto">
              <a:xfrm>
                <a:off x="2334" y="2984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60" name="Line 100"/>
              <p:cNvSpPr>
                <a:spLocks noChangeShapeType="1"/>
              </p:cNvSpPr>
              <p:nvPr/>
            </p:nvSpPr>
            <p:spPr bwMode="auto">
              <a:xfrm flipH="1" flipV="1">
                <a:off x="2964" y="2963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61" name="Line 101"/>
              <p:cNvSpPr>
                <a:spLocks noChangeShapeType="1"/>
              </p:cNvSpPr>
              <p:nvPr/>
            </p:nvSpPr>
            <p:spPr bwMode="auto">
              <a:xfrm flipH="1" flipV="1">
                <a:off x="2865" y="2969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62" name="Line 102"/>
              <p:cNvSpPr>
                <a:spLocks noChangeShapeType="1"/>
              </p:cNvSpPr>
              <p:nvPr/>
            </p:nvSpPr>
            <p:spPr bwMode="auto">
              <a:xfrm flipH="1" flipV="1">
                <a:off x="2952" y="3029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63" name="Line 103"/>
              <p:cNvSpPr>
                <a:spLocks noChangeShapeType="1"/>
              </p:cNvSpPr>
              <p:nvPr/>
            </p:nvSpPr>
            <p:spPr bwMode="auto">
              <a:xfrm flipH="1" flipV="1">
                <a:off x="2928" y="2996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64" name="Line 104"/>
              <p:cNvSpPr>
                <a:spLocks noChangeShapeType="1"/>
              </p:cNvSpPr>
              <p:nvPr/>
            </p:nvSpPr>
            <p:spPr bwMode="auto">
              <a:xfrm flipH="1" flipV="1">
                <a:off x="2916" y="3074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65" name="Line 105"/>
              <p:cNvSpPr>
                <a:spLocks noChangeShapeType="1"/>
              </p:cNvSpPr>
              <p:nvPr/>
            </p:nvSpPr>
            <p:spPr bwMode="auto">
              <a:xfrm flipH="1" flipV="1">
                <a:off x="2937" y="3104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66" name="Line 106"/>
              <p:cNvSpPr>
                <a:spLocks noChangeShapeType="1"/>
              </p:cNvSpPr>
              <p:nvPr/>
            </p:nvSpPr>
            <p:spPr bwMode="auto">
              <a:xfrm flipH="1" flipV="1">
                <a:off x="2847" y="3050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67" name="Line 107"/>
              <p:cNvSpPr>
                <a:spLocks noChangeShapeType="1"/>
              </p:cNvSpPr>
              <p:nvPr/>
            </p:nvSpPr>
            <p:spPr bwMode="auto">
              <a:xfrm flipH="1" flipV="1">
                <a:off x="2835" y="3011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68" name="Line 108"/>
              <p:cNvSpPr>
                <a:spLocks noChangeShapeType="1"/>
              </p:cNvSpPr>
              <p:nvPr/>
            </p:nvSpPr>
            <p:spPr bwMode="auto">
              <a:xfrm>
                <a:off x="2733" y="3032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69" name="Line 109"/>
              <p:cNvSpPr>
                <a:spLocks noChangeShapeType="1"/>
              </p:cNvSpPr>
              <p:nvPr/>
            </p:nvSpPr>
            <p:spPr bwMode="auto">
              <a:xfrm>
                <a:off x="2703" y="3056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70" name="Line 110"/>
              <p:cNvSpPr>
                <a:spLocks noChangeShapeType="1"/>
              </p:cNvSpPr>
              <p:nvPr/>
            </p:nvSpPr>
            <p:spPr bwMode="auto">
              <a:xfrm>
                <a:off x="2739" y="2948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71" name="Line 111"/>
              <p:cNvSpPr>
                <a:spLocks noChangeShapeType="1"/>
              </p:cNvSpPr>
              <p:nvPr/>
            </p:nvSpPr>
            <p:spPr bwMode="auto">
              <a:xfrm>
                <a:off x="2718" y="3098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72" name="Line 112"/>
              <p:cNvSpPr>
                <a:spLocks noChangeShapeType="1"/>
              </p:cNvSpPr>
              <p:nvPr/>
            </p:nvSpPr>
            <p:spPr bwMode="auto">
              <a:xfrm>
                <a:off x="2766" y="2984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73" name="Line 113"/>
              <p:cNvSpPr>
                <a:spLocks noChangeShapeType="1"/>
              </p:cNvSpPr>
              <p:nvPr/>
            </p:nvSpPr>
            <p:spPr bwMode="auto">
              <a:xfrm>
                <a:off x="2664" y="2981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74" name="Line 114"/>
              <p:cNvSpPr>
                <a:spLocks noChangeShapeType="1"/>
              </p:cNvSpPr>
              <p:nvPr/>
            </p:nvSpPr>
            <p:spPr bwMode="auto">
              <a:xfrm flipV="1">
                <a:off x="2841" y="3101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75" name="Line 115"/>
              <p:cNvSpPr>
                <a:spLocks noChangeShapeType="1"/>
              </p:cNvSpPr>
              <p:nvPr/>
            </p:nvSpPr>
            <p:spPr bwMode="auto">
              <a:xfrm flipV="1">
                <a:off x="2811" y="3077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76" name="Line 118"/>
              <p:cNvSpPr>
                <a:spLocks noChangeShapeType="1"/>
              </p:cNvSpPr>
              <p:nvPr/>
            </p:nvSpPr>
            <p:spPr bwMode="auto">
              <a:xfrm>
                <a:off x="1314" y="2873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77" name="Line 119"/>
              <p:cNvSpPr>
                <a:spLocks noChangeShapeType="1"/>
              </p:cNvSpPr>
              <p:nvPr/>
            </p:nvSpPr>
            <p:spPr bwMode="auto">
              <a:xfrm>
                <a:off x="1806" y="2873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78" name="Line 122"/>
              <p:cNvSpPr>
                <a:spLocks noChangeShapeType="1"/>
              </p:cNvSpPr>
              <p:nvPr/>
            </p:nvSpPr>
            <p:spPr bwMode="auto">
              <a:xfrm>
                <a:off x="1959" y="2870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79" name="Line 123"/>
              <p:cNvSpPr>
                <a:spLocks noChangeShapeType="1"/>
              </p:cNvSpPr>
              <p:nvPr/>
            </p:nvSpPr>
            <p:spPr bwMode="auto">
              <a:xfrm>
                <a:off x="2352" y="2870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80" name="Line 126"/>
              <p:cNvSpPr>
                <a:spLocks noChangeShapeType="1"/>
              </p:cNvSpPr>
              <p:nvPr/>
            </p:nvSpPr>
            <p:spPr bwMode="auto">
              <a:xfrm>
                <a:off x="2478" y="2885"/>
                <a:ext cx="57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81" name="Line 127"/>
              <p:cNvSpPr>
                <a:spLocks noChangeShapeType="1"/>
              </p:cNvSpPr>
              <p:nvPr/>
            </p:nvSpPr>
            <p:spPr bwMode="auto">
              <a:xfrm>
                <a:off x="2871" y="2885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82" name="Line 128"/>
              <p:cNvSpPr>
                <a:spLocks noChangeShapeType="1"/>
              </p:cNvSpPr>
              <p:nvPr/>
            </p:nvSpPr>
            <p:spPr bwMode="auto">
              <a:xfrm>
                <a:off x="1169" y="3361"/>
                <a:ext cx="19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83" name="Text Box 149"/>
              <p:cNvSpPr txBox="1">
                <a:spLocks noChangeArrowheads="1"/>
              </p:cNvSpPr>
              <p:nvPr/>
            </p:nvSpPr>
            <p:spPr bwMode="auto">
              <a:xfrm>
                <a:off x="3151" y="3270"/>
                <a:ext cx="48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Myriad Pro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Myriad Pro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Myriad Pro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Myriad Pro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Myriad Pro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yriad Pro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yriad Pro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yriad Pro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Myriad Pro" charset="0"/>
                    <a:ea typeface="ＭＳ Ｐゴシック" charset="0"/>
                  </a:defRPr>
                </a:lvl9pPr>
              </a:lstStyle>
              <a:p>
                <a:r>
                  <a:rPr lang="en-US" sz="1400">
                    <a:latin typeface="Calibri"/>
                    <a:cs typeface="Calibri"/>
                  </a:rPr>
                  <a:t>scaffold</a:t>
                </a: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84" name="Line 39"/>
              <p:cNvSpPr>
                <a:spLocks noChangeShapeType="1"/>
              </p:cNvSpPr>
              <p:nvPr/>
            </p:nvSpPr>
            <p:spPr bwMode="auto">
              <a:xfrm>
                <a:off x="2434" y="3235"/>
                <a:ext cx="9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85" name="Line 152"/>
              <p:cNvSpPr>
                <a:spLocks noChangeShapeType="1"/>
              </p:cNvSpPr>
              <p:nvPr/>
            </p:nvSpPr>
            <p:spPr bwMode="auto">
              <a:xfrm>
                <a:off x="2543" y="3235"/>
                <a:ext cx="20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86" name="Line 39"/>
              <p:cNvSpPr>
                <a:spLocks noChangeShapeType="1"/>
              </p:cNvSpPr>
              <p:nvPr/>
            </p:nvSpPr>
            <p:spPr bwMode="auto">
              <a:xfrm>
                <a:off x="2740" y="3235"/>
                <a:ext cx="9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87" name="Line 39"/>
              <p:cNvSpPr>
                <a:spLocks noChangeShapeType="1"/>
              </p:cNvSpPr>
              <p:nvPr/>
            </p:nvSpPr>
            <p:spPr bwMode="auto">
              <a:xfrm>
                <a:off x="1886" y="3234"/>
                <a:ext cx="9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88" name="Line 155"/>
              <p:cNvSpPr>
                <a:spLocks noChangeShapeType="1"/>
              </p:cNvSpPr>
              <p:nvPr/>
            </p:nvSpPr>
            <p:spPr bwMode="auto">
              <a:xfrm>
                <a:off x="1995" y="3234"/>
                <a:ext cx="20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89" name="Line 39"/>
              <p:cNvSpPr>
                <a:spLocks noChangeShapeType="1"/>
              </p:cNvSpPr>
              <p:nvPr/>
            </p:nvSpPr>
            <p:spPr bwMode="auto">
              <a:xfrm>
                <a:off x="2192" y="3234"/>
                <a:ext cx="9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90" name="Line 39"/>
              <p:cNvSpPr>
                <a:spLocks noChangeShapeType="1"/>
              </p:cNvSpPr>
              <p:nvPr/>
            </p:nvSpPr>
            <p:spPr bwMode="auto">
              <a:xfrm>
                <a:off x="1300" y="3234"/>
                <a:ext cx="9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91" name="Line 158"/>
              <p:cNvSpPr>
                <a:spLocks noChangeShapeType="1"/>
              </p:cNvSpPr>
              <p:nvPr/>
            </p:nvSpPr>
            <p:spPr bwMode="auto">
              <a:xfrm>
                <a:off x="1409" y="3234"/>
                <a:ext cx="20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592" name="Line 39"/>
              <p:cNvSpPr>
                <a:spLocks noChangeShapeType="1"/>
              </p:cNvSpPr>
              <p:nvPr/>
            </p:nvSpPr>
            <p:spPr bwMode="auto">
              <a:xfrm>
                <a:off x="1606" y="3234"/>
                <a:ext cx="9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0500" name="Rectangle 162"/>
            <p:cNvSpPr>
              <a:spLocks noChangeArrowheads="1"/>
            </p:cNvSpPr>
            <p:nvPr/>
          </p:nvSpPr>
          <p:spPr bwMode="auto">
            <a:xfrm>
              <a:off x="2427" y="3214"/>
              <a:ext cx="46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1" i="1">
                  <a:latin typeface="Calibri"/>
                  <a:cs typeface="Calibri"/>
                </a:rPr>
                <a:t>mate pair</a:t>
              </a:r>
              <a:endParaRPr lang="en-US" sz="1200" i="1">
                <a:latin typeface="Calibri"/>
                <a:cs typeface="Calibri"/>
              </a:endParaRPr>
            </a:p>
          </p:txBody>
        </p:sp>
      </p:grpSp>
      <p:grpSp>
        <p:nvGrpSpPr>
          <p:cNvPr id="9" name="Group 170"/>
          <p:cNvGrpSpPr>
            <a:grpSpLocks/>
          </p:cNvGrpSpPr>
          <p:nvPr/>
        </p:nvGrpSpPr>
        <p:grpSpPr bwMode="auto">
          <a:xfrm>
            <a:off x="550863" y="5586901"/>
            <a:ext cx="5124450" cy="1078499"/>
            <a:chOff x="347" y="3518"/>
            <a:chExt cx="3228" cy="512"/>
          </a:xfrm>
        </p:grpSpPr>
        <p:sp>
          <p:nvSpPr>
            <p:cNvPr id="20494" name="Line 142"/>
            <p:cNvSpPr>
              <a:spLocks noChangeShapeType="1"/>
            </p:cNvSpPr>
            <p:nvPr/>
          </p:nvSpPr>
          <p:spPr bwMode="auto">
            <a:xfrm>
              <a:off x="2126" y="3527"/>
              <a:ext cx="0" cy="2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495" name="Text Box 147"/>
            <p:cNvSpPr txBox="1">
              <a:spLocks noChangeArrowheads="1"/>
            </p:cNvSpPr>
            <p:nvPr/>
          </p:nvSpPr>
          <p:spPr bwMode="auto">
            <a:xfrm>
              <a:off x="347" y="3518"/>
              <a:ext cx="1593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Myriad Pro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  <a:cs typeface="Calibri"/>
                </a:rPr>
                <a:t>Join scaffolds into</a:t>
              </a:r>
            </a:p>
            <a:p>
              <a:r>
                <a:rPr lang="ja-JP" altLang="en-US" sz="1600" dirty="0">
                  <a:latin typeface="Calibri"/>
                  <a:cs typeface="Calibri"/>
                </a:rPr>
                <a:t>“</a:t>
              </a:r>
              <a:r>
                <a:rPr lang="en-US" sz="1600" dirty="0">
                  <a:latin typeface="Calibri"/>
                  <a:cs typeface="Calibri"/>
                </a:rPr>
                <a:t>finished</a:t>
              </a:r>
              <a:r>
                <a:rPr lang="ja-JP" altLang="en-US" sz="1600" dirty="0">
                  <a:latin typeface="Calibri"/>
                  <a:cs typeface="Calibri"/>
                </a:rPr>
                <a:t>”</a:t>
              </a:r>
              <a:r>
                <a:rPr lang="en-US" sz="1600" dirty="0">
                  <a:latin typeface="Calibri"/>
                  <a:cs typeface="Calibri"/>
                </a:rPr>
                <a:t> </a:t>
              </a:r>
              <a:r>
                <a:rPr lang="en-US" sz="1600" dirty="0" smtClean="0">
                  <a:latin typeface="Calibri"/>
                  <a:cs typeface="Calibri"/>
                </a:rPr>
                <a:t>sequence</a:t>
              </a:r>
            </a:p>
            <a:p>
              <a:r>
                <a:rPr lang="en-US" sz="1600" dirty="0">
                  <a:latin typeface="Calibri"/>
                  <a:cs typeface="Calibri"/>
                </a:rPr>
                <a:t>a</a:t>
              </a:r>
              <a:r>
                <a:rPr lang="en-US" sz="1600" dirty="0" smtClean="0">
                  <a:latin typeface="Calibri"/>
                  <a:cs typeface="Calibri"/>
                </a:rPr>
                <a:t>nchored on chromosomes</a:t>
              </a:r>
            </a:p>
          </p:txBody>
        </p:sp>
        <p:sp>
          <p:nvSpPr>
            <p:cNvPr id="20496" name="Rectangle 169"/>
            <p:cNvSpPr>
              <a:spLocks noChangeArrowheads="1"/>
            </p:cNvSpPr>
            <p:nvPr/>
          </p:nvSpPr>
          <p:spPr bwMode="auto">
            <a:xfrm>
              <a:off x="559" y="3942"/>
              <a:ext cx="3016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600" dirty="0">
                  <a:latin typeface="Calibri"/>
                  <a:cs typeface="Calibri"/>
                </a:rPr>
                <a:t>AGTTGTATTATTAGAAACTGAGGGCTAAAAACTGTGCACATACACAGACACACATATTATTTTAATATAGATTTTCAATAATTGGTCTAGGATAAGGATAATATACAG</a:t>
              </a:r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5780617" y="6359551"/>
            <a:ext cx="31232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Chr5: 133,876,119 – 134,876,119</a:t>
            </a:r>
            <a:endParaRPr lang="en-US" sz="1700" dirty="0"/>
          </a:p>
        </p:txBody>
      </p:sp>
      <p:sp>
        <p:nvSpPr>
          <p:cNvPr id="155" name="TextBox 154"/>
          <p:cNvSpPr txBox="1"/>
          <p:nvPr/>
        </p:nvSpPr>
        <p:spPr>
          <a:xfrm>
            <a:off x="5822952" y="5163607"/>
            <a:ext cx="341987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Scaffold_0: 12,865,123 – 12,965-110</a:t>
            </a:r>
            <a:endParaRPr lang="en-US" sz="1700" dirty="0"/>
          </a:p>
        </p:txBody>
      </p:sp>
      <p:sp>
        <p:nvSpPr>
          <p:cNvPr id="156" name="Rectangle 17"/>
          <p:cNvSpPr>
            <a:spLocks noChangeArrowheads="1"/>
          </p:cNvSpPr>
          <p:nvPr/>
        </p:nvSpPr>
        <p:spPr bwMode="auto">
          <a:xfrm>
            <a:off x="3235357" y="0"/>
            <a:ext cx="26749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/>
              <a:t>Genome assembly</a:t>
            </a:r>
            <a:endParaRPr lang="en-US" sz="2600" dirty="0"/>
          </a:p>
        </p:txBody>
      </p:sp>
      <p:sp>
        <p:nvSpPr>
          <p:cNvPr id="158" name="Rectangle 171"/>
          <p:cNvSpPr>
            <a:spLocks noChangeArrowheads="1"/>
          </p:cNvSpPr>
          <p:nvPr/>
        </p:nvSpPr>
        <p:spPr bwMode="auto">
          <a:xfrm>
            <a:off x="5533496" y="2610849"/>
            <a:ext cx="3552475" cy="16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alibri"/>
                <a:cs typeface="Calibri"/>
              </a:rPr>
              <a:t>Coverage</a:t>
            </a:r>
            <a:r>
              <a:rPr lang="en-US" sz="1600" b="1" dirty="0">
                <a:latin typeface="Calibri"/>
                <a:cs typeface="Calibri"/>
              </a:rPr>
              <a:t>: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Average </a:t>
            </a:r>
            <a:r>
              <a:rPr lang="en-US" sz="1600" dirty="0">
                <a:latin typeface="Calibri"/>
                <a:cs typeface="Calibri"/>
              </a:rPr>
              <a:t>number of reads </a:t>
            </a:r>
            <a:r>
              <a:rPr lang="en-US" sz="1600" dirty="0" smtClean="0">
                <a:latin typeface="Calibri"/>
                <a:cs typeface="Calibri"/>
              </a:rPr>
              <a:t>representing </a:t>
            </a:r>
            <a:r>
              <a:rPr lang="en-US" sz="1600" dirty="0">
                <a:latin typeface="Calibri"/>
                <a:cs typeface="Calibri"/>
              </a:rPr>
              <a:t>a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Calibri"/>
                <a:cs typeface="Calibri"/>
              </a:rPr>
              <a:t>particular position in the </a:t>
            </a:r>
            <a:r>
              <a:rPr lang="en-US" sz="1600" dirty="0" smtClean="0">
                <a:latin typeface="Calibri"/>
                <a:cs typeface="Calibri"/>
              </a:rPr>
              <a:t>assembly</a:t>
            </a:r>
          </a:p>
          <a:p>
            <a:r>
              <a:rPr lang="en-US" sz="1600" dirty="0" smtClean="0">
                <a:latin typeface="Calibri"/>
                <a:cs typeface="Calibri"/>
              </a:rPr>
              <a:t>Human, Mouse, Rat:	 &gt; 20x</a:t>
            </a:r>
          </a:p>
          <a:p>
            <a:r>
              <a:rPr lang="en-US" sz="1600" dirty="0" smtClean="0">
                <a:latin typeface="Calibri"/>
                <a:cs typeface="Calibri"/>
              </a:rPr>
              <a:t>Chimpanzee:</a:t>
            </a:r>
            <a:r>
              <a:rPr lang="en-US" sz="1600" dirty="0">
                <a:latin typeface="Calibri"/>
                <a:cs typeface="Calibri"/>
              </a:rPr>
              <a:t>	</a:t>
            </a:r>
            <a:r>
              <a:rPr lang="en-US" sz="1600" dirty="0" smtClean="0">
                <a:latin typeface="Calibri"/>
                <a:cs typeface="Calibri"/>
              </a:rPr>
              <a:t>~6x</a:t>
            </a:r>
          </a:p>
          <a:p>
            <a:r>
              <a:rPr lang="en-US" sz="1600" dirty="0" smtClean="0">
                <a:latin typeface="Calibri"/>
                <a:cs typeface="Calibri"/>
              </a:rPr>
              <a:t>Squirrel:	~2x</a:t>
            </a:r>
          </a:p>
        </p:txBody>
      </p:sp>
      <p:sp>
        <p:nvSpPr>
          <p:cNvPr id="159" name="Rectangle 172"/>
          <p:cNvSpPr>
            <a:spLocks noChangeArrowheads="1"/>
          </p:cNvSpPr>
          <p:nvPr/>
        </p:nvSpPr>
        <p:spPr bwMode="auto">
          <a:xfrm>
            <a:off x="5533496" y="815976"/>
            <a:ext cx="2480166" cy="16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b="1" dirty="0" smtClean="0">
                <a:latin typeface="Calibri"/>
                <a:cs typeface="Calibri"/>
              </a:rPr>
              <a:t>Assembly quality criteria:</a:t>
            </a:r>
          </a:p>
          <a:p>
            <a:r>
              <a:rPr lang="en-US" sz="1600" dirty="0" smtClean="0">
                <a:latin typeface="Calibri"/>
                <a:cs typeface="Calibri"/>
              </a:rPr>
              <a:t>Accuracy: number of errors</a:t>
            </a:r>
          </a:p>
          <a:p>
            <a:r>
              <a:rPr lang="en-US" sz="1600" dirty="0" smtClean="0">
                <a:latin typeface="Calibri"/>
                <a:cs typeface="Calibri"/>
              </a:rPr>
              <a:t>(Human &lt;&lt; 1/100,000 </a:t>
            </a:r>
            <a:r>
              <a:rPr lang="en-US" sz="1600" dirty="0" err="1" smtClean="0">
                <a:latin typeface="Calibri"/>
                <a:cs typeface="Calibri"/>
              </a:rPr>
              <a:t>bp</a:t>
            </a:r>
            <a:r>
              <a:rPr lang="en-US" sz="1600" dirty="0" smtClean="0">
                <a:latin typeface="Calibri"/>
                <a:cs typeface="Calibri"/>
              </a:rPr>
              <a:t>)</a:t>
            </a:r>
            <a:endParaRPr lang="en-US" sz="1600" dirty="0">
              <a:latin typeface="Calibri"/>
              <a:cs typeface="Calibri"/>
            </a:endParaRPr>
          </a:p>
          <a:p>
            <a:endParaRPr lang="en-US" sz="1600" dirty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Contiguity: number of gaps</a:t>
            </a:r>
          </a:p>
          <a:p>
            <a:r>
              <a:rPr lang="en-US" sz="1600" dirty="0" smtClean="0">
                <a:latin typeface="Calibri"/>
                <a:cs typeface="Calibri"/>
              </a:rPr>
              <a:t>(Human: est. 357)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46901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/>
      <p:bldP spid="158" grpId="0"/>
      <p:bldP spid="1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-182563" y="-109538"/>
            <a:ext cx="11704638" cy="944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 smtClean="0">
                <a:latin typeface="Arial" charset="0"/>
              </a:rPr>
              <a:t>ATATCATGCTTGTCATTCGTTTATCAGAGGCCAAATGTTTTTCTTTGTAAACGTGTGTAAAACATTCTCAGAATTTTAAACAATAACAAATCAGGGCTGAATGTGGCCAACATGCAAAGAGGAAATCTCCCATCTGTCCAAATCAAACAGTTGTATTATTAGAAACTGAGGGCTAAAAACTGTGCACATACACAGACACACATATTATTTTAATATAGATTTTCAATAATTGGTCTAGGATAAGGATAATATACAGAGAACATGCCAAAAGTTTAAGCAAGAAGAAAACAAAGACTGTT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TAAACAAGTAAATAAAGTTAATTTCAAGTTGTAATTGATGCTAGAAAGACAATGAAACAGAGCCATGTGACCAATGAGAGAGATGAGGGTGGCAGCAGCCTGTTTTAGATAAGGTACCTGATTGGTGGGATTGGAAGACCTCTCTGAGATTAGTGTCTTCAGATATGCCTTAATGATATGAAAGAACCATTCATGGGAAGGCCTAGCATTAAAAACCGTCTAGGCAGAATGAGCAGCAAGTGCAAGGGTCCTGGATAGGAATGAGCTGGATATACTCAAGGAAGAAAGAGAA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TAAACAAGTAAATAAAGTTAATTTCAAGTTGTAATTGATGCT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AAACAAGTAAATAAAGTTAATTTCAAGTTGTAATTGATGCTATCCCAGGCACAAGACCAGTATTATGTTCTAGGCATTGGGGATACCATTACCTGTCAATGTTATTAATATTTTTAGGAACAATAAATCACATTAATTCCAACATGCAAAGAGGAAATCTCCATATCATGCTTGTCATTCGTTTATCAGAGGCCAAATGTTTTTCTTTGTAAACGTGTGTAAAACATTCTCAGAATTTTAAACAATAACAAATCAGGGCTGAATGTGGCCAACATGCAAAGAGGAAATCTCCCATCTGTCCAAATCAAACAGTTGTATTATTAGAAACTGAGGGCTAAAAACTGTGCACATACACAGACACACATATTATTTTAATATAGATTTTCAATAATTGGTCTAGGATAAGGATAATATACAGAGAACATGCCAAAAGTTTAAGCAAGAAGAAAACAAAGACTGTT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TAAACAAGTAAATAAAGTTAATTTCAAGTTGTAATTGATGCTAGAAAGACAATGAAACAGAGCCATGTGACCAATGAGAGAGATGAGGGTGGCAGCAGCCTGTTTTAGATAAGGTACCTGATTGGTGGGATTGGAAGACCTCTCTGAGATTAGTGTCTTCAGATATGCCTTAATGATATGAAAGAACCATTCATGGGAAGGCCTAGCATTAAAAACCGTCTAGGCAGAATGAGCAGCAAGTGCAAGGGTCCTGGATAGGAATGAGCTGGATATACTCAAGGAAGAAAGAGAA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TAAACAAGTAAATAAAGTTAATTTCAAGTTGTAATTGATGCT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AAACAAGTAAATAAAGTTAATTTCAAGTTGTAATTGATGCTATCCCAGGCACAAGACCAGTATTATGTTCTAGGCATTGGGGATACCATTACCTGTCAATGTTATTAATATTTTTAGGAACAATAAATCACATTAATTCCAACATGCAAAGAGGAAATCTCCATATCATGCTTGTCATTCGTTTATCAGAGGCCAAATGTTTTTCTTTGTAAACGTGTGTAAAACATTCTCAGAATTTTAAACAATAACAAATCAGGGCTGAATGTGGCCAACATGCAAAGAGGAAATCTCCCATCTGTCCAAATCAAACAGTTGTATTATTAGAAACTGAGGGCTAAAAACTGTGCACATACACAGACACACATATTATTTTAATATAGATTTTCAATAATTGGTCTAGGATAAGGATAATATACAGAGAACATGCCAAAAGTTTAAGCAAGAAGAAAACAAAGACTGTT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TAAACAAGTAAATAAAGTTAATTTCAAGTTGTAATTGATGCTAGAAAGACAATGAAACAGAGCCATGTGACCAATGAGAGAGATGAGGGTGGCAGCAGCCTGTTTTAGATAAGGTACCTGATTGGTGGGATTGGAAGACCTCTCTGAGATTAGTGTCTTCAGATATGCCTTAATGATATGAAAGAACCATTCATGGGAAGGCCTAGCATTAAAAACCGTCTAGGCAGAATGAGCAGCAAGTGCAAGGGTCCTGGATAGGAATGAGCTGGATATACTCAAGGAAGAAAGAGAA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TAAACAAGTAAATAAAGTTAATTTCAAGTTGTAATTGATGCT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AAACAAGTAAATAAAGTTAATTTCAAGTTGTAATTGATGCTATCCCAGGCACAAGACCAGTATTATGTTCTAGGCATTGGGGATACCATTACCTGTCAATGTTATTAATATTTTTAGGAACAATAAATCACATTAATTCCAACATGCAAAGAGGAAATCTCCATATCATGCTTGTCATTCGTTTATCAGAGGCCAAATGTTTTTCTTTGTAAACGTGTGTAAAACATTCTCAGAATTTTAAACAATAACAAATCAGGGCTGAATGTGGCCAACATGCAAAGAGGAAATCTCCCATCTGTCCAAATCAAACAGTTGTATTATTAGAAACTGAGGGCTAAAAACTGTGCACATACACAGACACACATATTATTTTAATATAGATTTTCAATAATTGGTCTAGGATAAGGATAATATACAGAGAACATGCCAAAAGTTTAAGCAAGAAGAAAACAAAGACTGTT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TAAACAAGTAAATAAAGTTAATTTCAAGTTGTAATTGATGCTAGAAAGACAATGAAACAGAGCCATGTGACCAATGAGAGAGATGAGGGTGGCAGCAGCCTGTTTTAGATAAGGTACCTGATTGGTGGGATTGGAAGACCTCTCTGAGATTAGTGTCTTCAGATATGCCTTAATGATATGAAAGAACCATTCATGGGAAGGCCTAGCATTAAAAACCGTCTAGGCAGAATGAGCAGCAAGTGCAAGGGTCCTGGATAGGAATGAGCTGGATATACTCAAGGAAGAAAGAGAA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TAAACAAGTAAATAAAGTTAATTTCAAGTTGTAATTGATGCT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AAACAAGTAAATAAAGTTAATTTCAAGTTGTAATTGATGCTATCCCAGGCACAAGACCAGTATTATGTTCTAGGCATTGGGGATACCATTACCTGTCAATGTTATTAATATTTTTAGGAACAATAAATCACATTAATTCCAACATGCAAAGAGGAAATCTCC</a:t>
            </a:r>
            <a:endParaRPr lang="en-US" sz="1000" dirty="0">
              <a:latin typeface="Arial" charset="0"/>
            </a:endParaRPr>
          </a:p>
          <a:p>
            <a:endParaRPr lang="en-US" sz="1000" dirty="0">
              <a:latin typeface="Arial" charset="0"/>
            </a:endParaRPr>
          </a:p>
          <a:p>
            <a:endParaRPr lang="en-US" sz="1000" dirty="0">
              <a:latin typeface="Arial" charset="0"/>
            </a:endParaRPr>
          </a:p>
          <a:p>
            <a:endParaRPr lang="en-US" sz="1000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3116007" y="32565"/>
            <a:ext cx="291360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/>
              <a:t>Genome annotation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200" y="2158229"/>
            <a:ext cx="2755900" cy="258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" dirty="0" smtClean="0">
                <a:latin typeface="Arial" charset="0"/>
              </a:rPr>
              <a:t>ACAATAAATCACATTAATTCCTTATCTCATGTGAAATTTCATATTTATGATTGATACCTTTAAATGTCATTTGTTGAAGGAAGATTATTCATTTTTTCATTCAATAAATATTTTTTAGAATAATAAGTCCCAGGCACAAGACCAGTATTATGTTCTAGGCATTGGGGATACCATGTTCACAAGACAGACTATGATTTACAGGATCAGATGTGGACTCTCAAATTCGACTGAGAATAAAACAGACACTAAACAAGTAAATAAAGTTAATTTCAAGTTGTAATTGATGCTAGAAAGACAATGAAACAGAGCCATGTGACCAATGAGAGAGATGAGGGTGGCAGCAGCCTGTTTTAGATAAGGTACCTGATTGGTGGGATTGGAAGACCTCTCTGAGATTAGTGTCTTCAGATATGCCTTAATGATATGAAAGAACCATTCATGGGAAGGCCTAGCATTAAAAACCGTCTAGGCAGAATGAGCAGCAAGTGCAAGGGTCCTGGATAGGAATGAGCTGGATATACTCAAGGAAGAAAGAGAA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TAAACAAGTAAATAAAGTTAATTTCAAGTTGTAATTGATGCTACTATGGAAAAATGAAAATAGATTTTAAAACATGTTAATTCACGTTACTTTTTGTTAAATTTACTTTTCTTCTTTCACTTCTTACCTGTCAATGTTATTAATATTTTTAGGAACAATAAATCACATTAATTCCTTATCTCATGTGAAATTTCATATTTATGATTGATACCTTTAAATGTCATTTGTTGAAGGAAGATTATTCATTTTTTCATTCAATAAATATTTTTTAGAATAATAAGTCCCAGGCACAAGACCAGTATTATGTTCTAGGCATTGGGGATACCATGTTCACAAGACAGACTATGATTTACAGGATCAGATGTGGACTCTCAAATTCGACTGAGAATAAAACAGACACAAACAAGTAAATAAAGTTAATTTCAAGTTGTAATTGATGCTATCCCAGGCACAAGACCA….</a:t>
            </a:r>
            <a:endParaRPr lang="en-US" sz="6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03200" y="1676565"/>
            <a:ext cx="203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b="1" dirty="0" smtClean="0">
                <a:latin typeface="Calibri"/>
                <a:cs typeface="Calibri"/>
              </a:rPr>
              <a:t>~3 billion </a:t>
            </a:r>
            <a:r>
              <a:rPr lang="en-US" b="1" dirty="0" err="1" smtClean="0">
                <a:latin typeface="Calibri"/>
                <a:cs typeface="Calibri"/>
              </a:rPr>
              <a:t>bp</a:t>
            </a:r>
            <a:r>
              <a:rPr lang="en-US" b="1" dirty="0" smtClean="0">
                <a:latin typeface="Calibri"/>
                <a:cs typeface="Calibri"/>
              </a:rPr>
              <a:t>  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8400" y="1117582"/>
            <a:ext cx="37882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Genes: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</a:t>
            </a:r>
            <a:r>
              <a:rPr lang="en-US" sz="2000" dirty="0" smtClean="0"/>
              <a:t>oding, noncoding, </a:t>
            </a:r>
            <a:r>
              <a:rPr lang="en-US" sz="2000" dirty="0" err="1" smtClean="0"/>
              <a:t>miRNA</a:t>
            </a:r>
            <a:r>
              <a:rPr lang="en-US" sz="2000" dirty="0" smtClean="0"/>
              <a:t>, etc.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Isoforms 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Expression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78400" y="3853608"/>
            <a:ext cx="30679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Regulatory sequences: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Promoters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Enhancers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Insulators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978400" y="2542552"/>
            <a:ext cx="24645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Genetic variation: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SNPs and CNVs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8400" y="3351968"/>
            <a:ext cx="3143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Sequence conservation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8400" y="5278576"/>
            <a:ext cx="23006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Epigenetics: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DNA methylation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Chromatin</a:t>
            </a:r>
          </a:p>
        </p:txBody>
      </p:sp>
    </p:spTree>
    <p:extLst>
      <p:ext uri="{BB962C8B-B14F-4D97-AF65-F5344CB8AC3E}">
        <p14:creationId xmlns:p14="http://schemas.microsoft.com/office/powerpoint/2010/main" val="314619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774931" y="76200"/>
            <a:ext cx="56212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600" dirty="0" smtClean="0"/>
              <a:t>Portals to access and interpret genomes</a:t>
            </a:r>
            <a:endParaRPr lang="en-US" sz="2600" dirty="0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784225" y="1227033"/>
            <a:ext cx="568076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/>
              <a:t>UCSC Genome Browser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genome.ucsc.edu</a:t>
            </a:r>
            <a:r>
              <a:rPr lang="en-US" sz="2400" dirty="0" smtClean="0"/>
              <a:t>):</a:t>
            </a:r>
          </a:p>
          <a:p>
            <a:r>
              <a:rPr lang="en-US" sz="2400" dirty="0" smtClean="0"/>
              <a:t>	</a:t>
            </a:r>
            <a:r>
              <a:rPr lang="en-US" sz="2200" dirty="0" smtClean="0"/>
              <a:t>Visualization, data recovery, simple analysis</a:t>
            </a:r>
          </a:p>
          <a:p>
            <a:r>
              <a:rPr lang="en-US" sz="2200" b="1" dirty="0" smtClean="0"/>
              <a:t>	</a:t>
            </a:r>
            <a:r>
              <a:rPr lang="en-US" sz="2200" dirty="0" smtClean="0"/>
              <a:t>(</a:t>
            </a:r>
            <a:r>
              <a:rPr lang="en-US" sz="2200" dirty="0"/>
              <a:t>also http://genome-</a:t>
            </a:r>
            <a:r>
              <a:rPr lang="en-US" sz="2200" dirty="0" err="1"/>
              <a:t>preview.ucsc.edu</a:t>
            </a:r>
            <a:r>
              <a:rPr lang="en-US" sz="2200" dirty="0" smtClean="0"/>
              <a:t>/) </a:t>
            </a:r>
            <a:endParaRPr lang="en-US" sz="2200" dirty="0"/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784224" y="5128076"/>
            <a:ext cx="505777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/>
              <a:t>Galaxy </a:t>
            </a:r>
            <a:r>
              <a:rPr lang="en-US" sz="2400" dirty="0" smtClean="0"/>
              <a:t>(</a:t>
            </a:r>
            <a:r>
              <a:rPr lang="en-US" sz="2400" dirty="0"/>
              <a:t>main.g2.</a:t>
            </a:r>
            <a:r>
              <a:rPr lang="en-US" sz="2400" dirty="0" smtClean="0"/>
              <a:t>bx.psu.edu):</a:t>
            </a:r>
          </a:p>
          <a:p>
            <a:r>
              <a:rPr lang="en-US" sz="2200" dirty="0" smtClean="0"/>
              <a:t>	</a:t>
            </a:r>
            <a:r>
              <a:rPr lang="en-US" sz="2200" dirty="0"/>
              <a:t>C</a:t>
            </a:r>
            <a:r>
              <a:rPr lang="en-US" sz="2200" dirty="0" smtClean="0"/>
              <a:t>omplex </a:t>
            </a:r>
            <a:r>
              <a:rPr lang="en-US" sz="2200" dirty="0"/>
              <a:t>d</a:t>
            </a:r>
            <a:r>
              <a:rPr lang="en-US" sz="2200" dirty="0" smtClean="0"/>
              <a:t>ata analysis and workflows</a:t>
            </a:r>
            <a:endParaRPr lang="en-US" sz="2200" b="1" dirty="0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784225" y="2629973"/>
            <a:ext cx="744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/>
              <a:t>ENSEMBL </a:t>
            </a:r>
            <a:r>
              <a:rPr lang="en-US" sz="2400" dirty="0" smtClean="0"/>
              <a:t>(</a:t>
            </a:r>
            <a:r>
              <a:rPr lang="en-US" sz="2400" dirty="0" err="1" smtClean="0"/>
              <a:t>ensembl.org</a:t>
            </a:r>
            <a:r>
              <a:rPr lang="en-US" sz="2400" dirty="0" smtClean="0"/>
              <a:t>):</a:t>
            </a:r>
          </a:p>
          <a:p>
            <a:r>
              <a:rPr lang="en-US" sz="2400" dirty="0"/>
              <a:t>	</a:t>
            </a:r>
            <a:r>
              <a:rPr lang="en-US" sz="2200" dirty="0" smtClean="0"/>
              <a:t>Visualization</a:t>
            </a:r>
            <a:r>
              <a:rPr lang="en-US" sz="2200" dirty="0"/>
              <a:t>, data recovery, simple analysis</a:t>
            </a:r>
            <a:r>
              <a:rPr lang="en-US" sz="2200" b="1" dirty="0"/>
              <a:t> 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784225" y="3694359"/>
            <a:ext cx="7442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/>
              <a:t>Integrative Genomics Viewer </a:t>
            </a:r>
            <a:r>
              <a:rPr lang="en-US" sz="2400" dirty="0" smtClean="0"/>
              <a:t>(</a:t>
            </a:r>
            <a:r>
              <a:rPr lang="en-US" sz="2400" dirty="0" err="1" smtClean="0"/>
              <a:t>broadinstitute.orgsoftware</a:t>
            </a:r>
            <a:r>
              <a:rPr lang="en-US" sz="2400" dirty="0"/>
              <a:t>/</a:t>
            </a:r>
            <a:r>
              <a:rPr lang="en-US" sz="2400" dirty="0" err="1"/>
              <a:t>igv</a:t>
            </a:r>
            <a:r>
              <a:rPr lang="en-US" sz="2400" dirty="0"/>
              <a:t>/)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	</a:t>
            </a:r>
            <a:r>
              <a:rPr lang="en-US" sz="2200" dirty="0" smtClean="0"/>
              <a:t>Local genome viewer (visualize local and remote data)</a:t>
            </a:r>
            <a:endParaRPr lang="en-US" sz="2200" b="1" dirty="0"/>
          </a:p>
        </p:txBody>
      </p:sp>
      <p:sp>
        <p:nvSpPr>
          <p:cNvPr id="9" name="32-Point Star 8"/>
          <p:cNvSpPr/>
          <p:nvPr/>
        </p:nvSpPr>
        <p:spPr>
          <a:xfrm>
            <a:off x="486410" y="1333500"/>
            <a:ext cx="288290" cy="231140"/>
          </a:xfrm>
          <a:prstGeom prst="star3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6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4235</TotalTime>
  <Words>1565</Words>
  <Application>Microsoft Macintosh PowerPoint</Application>
  <PresentationFormat>On-screen Show (4:3)</PresentationFormat>
  <Paragraphs>390</Paragraphs>
  <Slides>38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 School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Noonan</dc:creator>
  <cp:lastModifiedBy>James Noonan</cp:lastModifiedBy>
  <cp:revision>435</cp:revision>
  <cp:lastPrinted>2013-01-27T18:43:33Z</cp:lastPrinted>
  <dcterms:created xsi:type="dcterms:W3CDTF">2012-01-17T22:40:31Z</dcterms:created>
  <dcterms:modified xsi:type="dcterms:W3CDTF">2014-01-14T15:50:38Z</dcterms:modified>
</cp:coreProperties>
</file>