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2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BAF75-D1EE-074B-B81A-1578680BF89C}" type="datetimeFigureOut">
              <a:rPr lang="en-US" smtClean="0"/>
              <a:t>2/5/14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74DB3-6623-7E48-80F5-4A9CE827C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3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better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5C99A-5774-E242-8849-6F955A251B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9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0DA34-ADBA-6A4E-81E6-8ABA2CA89F8D}" type="datetimeFigureOut">
              <a:rPr lang="en-US" smtClean="0"/>
              <a:t>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51C5-D0A7-4241-815A-DF31226B2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63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0DA34-ADBA-6A4E-81E6-8ABA2CA89F8D}" type="datetimeFigureOut">
              <a:rPr lang="en-US" smtClean="0"/>
              <a:t>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51C5-D0A7-4241-815A-DF31226B2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27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0DA34-ADBA-6A4E-81E6-8ABA2CA89F8D}" type="datetimeFigureOut">
              <a:rPr lang="en-US" smtClean="0"/>
              <a:t>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51C5-D0A7-4241-815A-DF31226B2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7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0DA34-ADBA-6A4E-81E6-8ABA2CA89F8D}" type="datetimeFigureOut">
              <a:rPr lang="en-US" smtClean="0"/>
              <a:t>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51C5-D0A7-4241-815A-DF31226B2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82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0DA34-ADBA-6A4E-81E6-8ABA2CA89F8D}" type="datetimeFigureOut">
              <a:rPr lang="en-US" smtClean="0"/>
              <a:t>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51C5-D0A7-4241-815A-DF31226B2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06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0DA34-ADBA-6A4E-81E6-8ABA2CA89F8D}" type="datetimeFigureOut">
              <a:rPr lang="en-US" smtClean="0"/>
              <a:t>2/5/14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51C5-D0A7-4241-815A-DF31226B2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33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0DA34-ADBA-6A4E-81E6-8ABA2CA89F8D}" type="datetimeFigureOut">
              <a:rPr lang="en-US" smtClean="0"/>
              <a:t>2/5/14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51C5-D0A7-4241-815A-DF31226B2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3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0DA34-ADBA-6A4E-81E6-8ABA2CA89F8D}" type="datetimeFigureOut">
              <a:rPr lang="en-US" smtClean="0"/>
              <a:t>2/5/14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51C5-D0A7-4241-815A-DF31226B2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79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0DA34-ADBA-6A4E-81E6-8ABA2CA89F8D}" type="datetimeFigureOut">
              <a:rPr lang="en-US" smtClean="0"/>
              <a:t>2/5/14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51C5-D0A7-4241-815A-DF31226B2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820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0DA34-ADBA-6A4E-81E6-8ABA2CA89F8D}" type="datetimeFigureOut">
              <a:rPr lang="en-US" smtClean="0"/>
              <a:t>2/5/14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51C5-D0A7-4241-815A-DF31226B2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2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0DA34-ADBA-6A4E-81E6-8ABA2CA89F8D}" type="datetimeFigureOut">
              <a:rPr lang="en-US" smtClean="0"/>
              <a:t>2/5/14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51C5-D0A7-4241-815A-DF31226B2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05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0DA34-ADBA-6A4E-81E6-8ABA2CA89F8D}" type="datetimeFigureOut">
              <a:rPr lang="en-US" smtClean="0"/>
              <a:t>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C51C5-D0A7-4241-815A-DF31226B2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2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witter.com/markgerstein/status/396658032169742336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SIGNAL PROCESSING FOR</a:t>
            </a:r>
            <a:br>
              <a:rPr lang="en-US" b="1" dirty="0" smtClean="0"/>
            </a:br>
            <a:r>
              <a:rPr lang="en-US" b="1" dirty="0" smtClean="0"/>
              <a:t>NEXT-GEN SEQUENCING DATA</a:t>
            </a:r>
            <a:endParaRPr lang="en-US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99838" y="4946302"/>
            <a:ext cx="15591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1F497D"/>
                </a:solidFill>
              </a:rPr>
              <a:t>RNA-</a:t>
            </a:r>
            <a:r>
              <a:rPr lang="en-US" sz="3000" b="1" dirty="0" err="1" smtClean="0">
                <a:solidFill>
                  <a:srgbClr val="1F497D"/>
                </a:solidFill>
              </a:rPr>
              <a:t>seq</a:t>
            </a:r>
            <a:endParaRPr lang="en-US" sz="3000" b="1" dirty="0">
              <a:solidFill>
                <a:srgbClr val="1F497D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83997" y="1316347"/>
            <a:ext cx="16097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chemeClr val="tx2"/>
                </a:solidFill>
              </a:rPr>
              <a:t>CHIP-</a:t>
            </a:r>
            <a:r>
              <a:rPr lang="en-US" sz="3000" b="1" dirty="0" err="1" smtClean="0">
                <a:solidFill>
                  <a:schemeClr val="tx2"/>
                </a:solidFill>
              </a:rPr>
              <a:t>seq</a:t>
            </a:r>
            <a:endParaRPr lang="en-US" sz="3000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1279" y="829651"/>
            <a:ext cx="1700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1F497D"/>
                </a:solidFill>
              </a:rPr>
              <a:t>DNAse</a:t>
            </a:r>
            <a:r>
              <a:rPr lang="en-US" sz="2400" dirty="0" smtClean="0">
                <a:solidFill>
                  <a:srgbClr val="1F497D"/>
                </a:solidFill>
              </a:rPr>
              <a:t> I-</a:t>
            </a:r>
            <a:r>
              <a:rPr lang="en-US" sz="2400" dirty="0" err="1" smtClean="0">
                <a:solidFill>
                  <a:srgbClr val="1F497D"/>
                </a:solidFill>
              </a:rPr>
              <a:t>seq</a:t>
            </a:r>
            <a:endParaRPr lang="en-US" sz="2400" dirty="0">
              <a:solidFill>
                <a:srgbClr val="1F497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54378" y="6159219"/>
            <a:ext cx="1428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F497D"/>
                </a:solidFill>
              </a:rPr>
              <a:t>FAIRE-</a:t>
            </a:r>
            <a:r>
              <a:rPr lang="en-US" sz="2400" dirty="0" err="1" smtClean="0">
                <a:solidFill>
                  <a:srgbClr val="1F497D"/>
                </a:solidFill>
              </a:rPr>
              <a:t>seq</a:t>
            </a:r>
            <a:endParaRPr lang="en-US" sz="2400" dirty="0">
              <a:solidFill>
                <a:srgbClr val="1F497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8074" y="503894"/>
            <a:ext cx="72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Peaks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57653" y="6349067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Transcripts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6778" y="4111777"/>
            <a:ext cx="1418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 models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99646" y="5099103"/>
            <a:ext cx="1366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Binding sites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417317" y="5119259"/>
            <a:ext cx="1766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F497D"/>
                </a:solidFill>
              </a:rPr>
              <a:t>RIP/CLIP-</a:t>
            </a:r>
            <a:r>
              <a:rPr lang="en-US" sz="2400" dirty="0" err="1" smtClean="0">
                <a:solidFill>
                  <a:srgbClr val="1F497D"/>
                </a:solidFill>
              </a:rPr>
              <a:t>seq</a:t>
            </a:r>
            <a:endParaRPr lang="en-US" sz="24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76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14517" y="4795882"/>
            <a:ext cx="3957319" cy="171324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112483" y="4795882"/>
            <a:ext cx="3957319" cy="171324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670193" y="2576598"/>
            <a:ext cx="3957319" cy="1713240"/>
          </a:xfrm>
          <a:prstGeom prst="ellipse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09765" y="2595599"/>
            <a:ext cx="296747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DNA</a:t>
            </a:r>
          </a:p>
          <a:p>
            <a:pPr algn="ctr"/>
            <a:r>
              <a:rPr lang="en-US" sz="2200" dirty="0"/>
              <a:t>Genome </a:t>
            </a:r>
            <a:r>
              <a:rPr lang="en-US" sz="2200" dirty="0" smtClean="0"/>
              <a:t>Sequencing</a:t>
            </a:r>
          </a:p>
          <a:p>
            <a:pPr algn="ctr"/>
            <a:r>
              <a:rPr lang="en-US" sz="2200" dirty="0" err="1" smtClean="0"/>
              <a:t>Exome</a:t>
            </a:r>
            <a:r>
              <a:rPr lang="en-US" sz="2200" dirty="0" smtClean="0"/>
              <a:t> Sequencing</a:t>
            </a:r>
          </a:p>
          <a:p>
            <a:pPr algn="ctr"/>
            <a:r>
              <a:rPr lang="en-US" sz="2200" dirty="0" err="1" smtClean="0"/>
              <a:t>DNAse</a:t>
            </a:r>
            <a:r>
              <a:rPr lang="en-US" sz="2200" dirty="0" smtClean="0"/>
              <a:t> I hypersensitivity</a:t>
            </a:r>
            <a:endParaRPr lang="en-US" sz="2200" dirty="0"/>
          </a:p>
          <a:p>
            <a:pPr algn="ctr"/>
            <a:endParaRPr lang="en-US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6512021" y="5287338"/>
            <a:ext cx="12579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RNA</a:t>
            </a:r>
          </a:p>
          <a:p>
            <a:pPr algn="ctr"/>
            <a:r>
              <a:rPr lang="en-US" sz="2400" dirty="0" smtClean="0"/>
              <a:t>RNA-</a:t>
            </a:r>
            <a:r>
              <a:rPr lang="en-US" sz="2400" dirty="0" err="1" smtClean="0"/>
              <a:t>seq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528042" y="5367962"/>
            <a:ext cx="1125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Protein</a:t>
            </a:r>
            <a:endParaRPr lang="en-US" sz="2400" b="1" dirty="0"/>
          </a:p>
        </p:txBody>
      </p:sp>
      <p:sp>
        <p:nvSpPr>
          <p:cNvPr id="14" name="Curved Down Arrow 13"/>
          <p:cNvSpPr/>
          <p:nvPr/>
        </p:nvSpPr>
        <p:spPr>
          <a:xfrm>
            <a:off x="4071839" y="1995426"/>
            <a:ext cx="1229615" cy="572255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70193" y="1564539"/>
            <a:ext cx="43676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Chromosome Conformation Capture</a:t>
            </a:r>
            <a:endParaRPr lang="en-US" sz="2200" dirty="0"/>
          </a:p>
        </p:txBody>
      </p:sp>
      <p:sp>
        <p:nvSpPr>
          <p:cNvPr id="19" name="TextBox 18"/>
          <p:cNvSpPr txBox="1"/>
          <p:nvPr/>
        </p:nvSpPr>
        <p:spPr>
          <a:xfrm>
            <a:off x="6627512" y="3906955"/>
            <a:ext cx="23303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CHART, </a:t>
            </a:r>
            <a:r>
              <a:rPr lang="en-US" sz="2200" dirty="0" err="1" smtClean="0"/>
              <a:t>CHirP</a:t>
            </a:r>
            <a:r>
              <a:rPr lang="en-US" sz="2200" dirty="0" smtClean="0"/>
              <a:t>, RAP</a:t>
            </a:r>
            <a:endParaRPr lang="en-US" sz="2200" dirty="0"/>
          </a:p>
        </p:txBody>
      </p:sp>
      <p:sp>
        <p:nvSpPr>
          <p:cNvPr id="20" name="TextBox 19"/>
          <p:cNvSpPr txBox="1"/>
          <p:nvPr/>
        </p:nvSpPr>
        <p:spPr>
          <a:xfrm>
            <a:off x="4064283" y="5119822"/>
            <a:ext cx="1219091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CLIP, RIP</a:t>
            </a:r>
          </a:p>
          <a:p>
            <a:pPr algn="ctr"/>
            <a:endParaRPr lang="en-US" sz="2200" dirty="0"/>
          </a:p>
          <a:p>
            <a:pPr algn="ctr"/>
            <a:r>
              <a:rPr lang="en-US" sz="2200" dirty="0" smtClean="0"/>
              <a:t>CRAC </a:t>
            </a:r>
          </a:p>
          <a:p>
            <a:pPr algn="ctr"/>
            <a:r>
              <a:rPr lang="en-US" sz="2200" dirty="0" smtClean="0"/>
              <a:t>PAR-CLIP</a:t>
            </a:r>
          </a:p>
          <a:p>
            <a:pPr algn="ctr"/>
            <a:r>
              <a:rPr lang="en-US" sz="2200" dirty="0" err="1" smtClean="0"/>
              <a:t>iCLIP</a:t>
            </a:r>
            <a:endParaRPr lang="en-US" sz="2200" dirty="0" smtClean="0"/>
          </a:p>
        </p:txBody>
      </p:sp>
      <p:sp>
        <p:nvSpPr>
          <p:cNvPr id="21" name="Right Arrow 20"/>
          <p:cNvSpPr/>
          <p:nvPr/>
        </p:nvSpPr>
        <p:spPr>
          <a:xfrm>
            <a:off x="4172625" y="5562991"/>
            <a:ext cx="879383" cy="26663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942485" y="4034533"/>
            <a:ext cx="7277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CHIP</a:t>
            </a:r>
            <a:endParaRPr lang="en-US" sz="2200" dirty="0"/>
          </a:p>
        </p:txBody>
      </p:sp>
      <p:sp>
        <p:nvSpPr>
          <p:cNvPr id="23" name="Left Arrow 22"/>
          <p:cNvSpPr/>
          <p:nvPr/>
        </p:nvSpPr>
        <p:spPr>
          <a:xfrm rot="2462191">
            <a:off x="5842493" y="4338673"/>
            <a:ext cx="991273" cy="206775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Arrow 25"/>
          <p:cNvSpPr/>
          <p:nvPr/>
        </p:nvSpPr>
        <p:spPr>
          <a:xfrm rot="8332358">
            <a:off x="2517933" y="4369729"/>
            <a:ext cx="991273" cy="206775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Power of Next-Gen Sequencing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62466" y="1726213"/>
            <a:ext cx="2201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 +</a:t>
            </a:r>
            <a:r>
              <a:rPr lang="en-US" sz="3000" b="1" dirty="0"/>
              <a:t> </a:t>
            </a:r>
            <a:r>
              <a:rPr lang="en-US" sz="3000" b="1" dirty="0" smtClean="0"/>
              <a:t>More Experiments</a:t>
            </a:r>
            <a:endParaRPr lang="en-US" sz="3000" b="1" dirty="0"/>
          </a:p>
        </p:txBody>
      </p:sp>
      <p:sp>
        <p:nvSpPr>
          <p:cNvPr id="27" name="Left Arrow 26"/>
          <p:cNvSpPr/>
          <p:nvPr/>
        </p:nvSpPr>
        <p:spPr>
          <a:xfrm rot="8108223">
            <a:off x="6743699" y="3053432"/>
            <a:ext cx="1210244" cy="423664"/>
          </a:xfrm>
          <a:prstGeom prst="lef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31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Next-Gen Sequencing as Signal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43" y="1478106"/>
            <a:ext cx="7754298" cy="28792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576" y="4958318"/>
            <a:ext cx="8942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ü"/>
            </a:pPr>
            <a:r>
              <a:rPr lang="en-US" sz="2800" dirty="0" smtClean="0"/>
              <a:t>Map reads (red) to the genome.  Whole pieces of DNA are black.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dirty="0" smtClean="0"/>
              <a:t>Count # of reads mapping to each DNA base </a:t>
            </a:r>
            <a:r>
              <a:rPr lang="en-US" sz="2800" dirty="0" smtClean="0">
                <a:sym typeface="Wingdings"/>
              </a:rPr>
              <a:t> signal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5492540" y="6488668"/>
            <a:ext cx="3651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Rozowsky</a:t>
            </a:r>
            <a:r>
              <a:rPr lang="en-US" dirty="0"/>
              <a:t> </a:t>
            </a:r>
            <a:r>
              <a:rPr lang="en-US" i="1" dirty="0"/>
              <a:t>et al</a:t>
            </a:r>
            <a:r>
              <a:rPr lang="en-US" dirty="0"/>
              <a:t>. 2009 </a:t>
            </a:r>
            <a:r>
              <a:rPr lang="en-US" i="1" dirty="0"/>
              <a:t>Nature Biotech</a:t>
            </a:r>
          </a:p>
        </p:txBody>
      </p:sp>
    </p:spTree>
    <p:extLst>
      <p:ext uri="{BB962C8B-B14F-4D97-AF65-F5344CB8AC3E}">
        <p14:creationId xmlns:p14="http://schemas.microsoft.com/office/powerpoint/2010/main" val="3987222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Problem</a:t>
            </a:r>
            <a:r>
              <a:rPr lang="en-US" dirty="0" smtClean="0"/>
              <a:t>: match up to a </a:t>
            </a:r>
            <a:r>
              <a:rPr lang="en-US" b="1" dirty="0" smtClean="0"/>
              <a:t>billion</a:t>
            </a:r>
            <a:r>
              <a:rPr lang="en-US" dirty="0" smtClean="0"/>
              <a:t> short sequence reads to the genome</a:t>
            </a:r>
          </a:p>
          <a:p>
            <a:r>
              <a:rPr lang="en-US" dirty="0" smtClean="0"/>
              <a:t>Need sequence alignment algorithm faster than BLAST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43" y="3352588"/>
            <a:ext cx="7754298" cy="28792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92540" y="6488668"/>
            <a:ext cx="3651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Rozowsky</a:t>
            </a:r>
            <a:r>
              <a:rPr lang="en-US" dirty="0"/>
              <a:t> </a:t>
            </a:r>
            <a:r>
              <a:rPr lang="en-US" i="1" dirty="0"/>
              <a:t>et al</a:t>
            </a:r>
            <a:r>
              <a:rPr lang="en-US" dirty="0"/>
              <a:t>. 2009 </a:t>
            </a:r>
            <a:r>
              <a:rPr lang="en-US" i="1" dirty="0"/>
              <a:t>Nature Biotech</a:t>
            </a:r>
          </a:p>
        </p:txBody>
      </p:sp>
    </p:spTree>
    <p:extLst>
      <p:ext uri="{BB962C8B-B14F-4D97-AF65-F5344CB8AC3E}">
        <p14:creationId xmlns:p14="http://schemas.microsoft.com/office/powerpoint/2010/main" val="2169202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Read mapping (sequence alignment)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Dynamic programming</a:t>
            </a:r>
          </a:p>
          <a:p>
            <a:pPr lvl="1"/>
            <a:r>
              <a:rPr lang="en-US" dirty="0" smtClean="0"/>
              <a:t>Optimal, but </a:t>
            </a:r>
            <a:r>
              <a:rPr lang="en-US" dirty="0" smtClean="0">
                <a:solidFill>
                  <a:srgbClr val="FF0000"/>
                </a:solidFill>
              </a:rPr>
              <a:t>SLOW</a:t>
            </a:r>
          </a:p>
          <a:p>
            <a:r>
              <a:rPr lang="en-US" dirty="0" smtClean="0"/>
              <a:t>BLAST</a:t>
            </a:r>
          </a:p>
          <a:p>
            <a:pPr lvl="1"/>
            <a:r>
              <a:rPr lang="en-US" dirty="0" smtClean="0"/>
              <a:t>Searches primarily for close matches, </a:t>
            </a:r>
            <a:r>
              <a:rPr lang="en-US" dirty="0" smtClean="0">
                <a:solidFill>
                  <a:srgbClr val="FF0000"/>
                </a:solidFill>
              </a:rPr>
              <a:t>still too slow</a:t>
            </a:r>
            <a:r>
              <a:rPr lang="en-US" dirty="0" smtClean="0"/>
              <a:t> for high throughput sequence read mapping</a:t>
            </a:r>
          </a:p>
          <a:p>
            <a:r>
              <a:rPr lang="en-US" dirty="0" smtClean="0"/>
              <a:t>Read mapping</a:t>
            </a:r>
          </a:p>
          <a:p>
            <a:pPr lvl="1"/>
            <a:r>
              <a:rPr lang="en-US" dirty="0" smtClean="0"/>
              <a:t>Only want</a:t>
            </a:r>
            <a:r>
              <a:rPr lang="en-US" dirty="0" smtClean="0">
                <a:solidFill>
                  <a:srgbClr val="008000"/>
                </a:solidFill>
              </a:rPr>
              <a:t> very close matches</a:t>
            </a:r>
            <a:r>
              <a:rPr lang="en-US" dirty="0" smtClean="0"/>
              <a:t>, must be </a:t>
            </a:r>
            <a:r>
              <a:rPr lang="en-US" dirty="0" smtClean="0">
                <a:solidFill>
                  <a:srgbClr val="008000"/>
                </a:solidFill>
              </a:rPr>
              <a:t>super fast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404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Index-based </a:t>
            </a:r>
            <a:r>
              <a:rPr lang="en-US" dirty="0"/>
              <a:t>s</a:t>
            </a:r>
            <a:r>
              <a:rPr lang="en-US" dirty="0" smtClean="0"/>
              <a:t>hort </a:t>
            </a:r>
            <a:r>
              <a:rPr lang="en-US" dirty="0"/>
              <a:t>r</a:t>
            </a:r>
            <a:r>
              <a:rPr lang="en-US" dirty="0" smtClean="0"/>
              <a:t>ead </a:t>
            </a:r>
            <a:r>
              <a:rPr lang="en-US" dirty="0"/>
              <a:t>m</a:t>
            </a:r>
            <a:r>
              <a:rPr lang="en-US" dirty="0" smtClean="0"/>
              <a:t>appers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0537" b="5133"/>
          <a:stretch/>
        </p:blipFill>
        <p:spPr>
          <a:xfrm>
            <a:off x="1269240" y="1148880"/>
            <a:ext cx="6812275" cy="53815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59632" y="6520675"/>
            <a:ext cx="4850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Trapnell</a:t>
            </a:r>
            <a:r>
              <a:rPr lang="en-US" sz="1400" dirty="0" smtClean="0"/>
              <a:t> and </a:t>
            </a:r>
            <a:r>
              <a:rPr lang="en-US" sz="1400" dirty="0" err="1" smtClean="0"/>
              <a:t>Salzberg</a:t>
            </a:r>
            <a:r>
              <a:rPr lang="en-US" sz="1400" dirty="0" smtClean="0"/>
              <a:t> 2010, Slide </a:t>
            </a:r>
            <a:r>
              <a:rPr lang="en-US" sz="1400" dirty="0" smtClean="0"/>
              <a:t>adapted from </a:t>
            </a:r>
            <a:r>
              <a:rPr lang="en-US" sz="1400" dirty="0" smtClean="0"/>
              <a:t>Ray </a:t>
            </a:r>
            <a:r>
              <a:rPr lang="en-US" sz="1400" dirty="0" err="1" smtClean="0"/>
              <a:t>Auerbach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191304" y="1413906"/>
            <a:ext cx="295325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 smtClean="0"/>
              <a:t>Similar to BLAST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Map all genomic locations of all possible short sequences in a hash table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Check if read subsequences map to adjacent locations in the genome, allowing for up to 1 or 2 mismatches.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Very </a:t>
            </a:r>
            <a:r>
              <a:rPr lang="en-US" sz="2200" dirty="0" smtClean="0">
                <a:solidFill>
                  <a:srgbClr val="FF0000"/>
                </a:solidFill>
              </a:rPr>
              <a:t>memory intensive</a:t>
            </a:r>
            <a:r>
              <a:rPr lang="en-US" sz="2200" dirty="0" smtClean="0"/>
              <a:t>!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32739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9515"/>
          <a:stretch/>
        </p:blipFill>
        <p:spPr>
          <a:xfrm>
            <a:off x="326654" y="927562"/>
            <a:ext cx="8826761" cy="50523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0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Read Alignment using Burrows-Wheeler Transform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8287" y="5752170"/>
            <a:ext cx="8866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sz="2400" dirty="0" smtClean="0"/>
              <a:t>Used in Bowtie, the current most widely used read </a:t>
            </a:r>
            <a:r>
              <a:rPr lang="en-US" sz="2400" dirty="0" smtClean="0"/>
              <a:t>aligner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Described </a:t>
            </a:r>
            <a:r>
              <a:rPr lang="en-US" sz="2400" dirty="0"/>
              <a:t>in </a:t>
            </a:r>
            <a:r>
              <a:rPr lang="en-US" sz="2400" dirty="0" err="1" smtClean="0"/>
              <a:t>Coursera</a:t>
            </a:r>
            <a:r>
              <a:rPr lang="en-US" sz="2400" dirty="0" smtClean="0"/>
              <a:t> course: Bioinformatics Algorithms </a:t>
            </a:r>
            <a:r>
              <a:rPr lang="en-US" sz="1400" dirty="0" smtClean="0"/>
              <a:t>(part 1, week 10)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612554" y="6550211"/>
            <a:ext cx="4850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Trapnell</a:t>
            </a:r>
            <a:r>
              <a:rPr lang="en-US" sz="1400" dirty="0" smtClean="0"/>
              <a:t> and </a:t>
            </a:r>
            <a:r>
              <a:rPr lang="en-US" sz="1400" dirty="0" err="1" smtClean="0"/>
              <a:t>Salzberg</a:t>
            </a:r>
            <a:r>
              <a:rPr lang="en-US" sz="1400" dirty="0" smtClean="0"/>
              <a:t> 2010, Slide </a:t>
            </a:r>
            <a:r>
              <a:rPr lang="en-US" sz="1400" dirty="0" smtClean="0"/>
              <a:t>adapted from </a:t>
            </a:r>
            <a:r>
              <a:rPr lang="en-US" sz="1400" dirty="0" smtClean="0"/>
              <a:t>Ray </a:t>
            </a:r>
            <a:r>
              <a:rPr lang="en-US" sz="1400" dirty="0" err="1" smtClean="0"/>
              <a:t>Auerbach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64152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mapping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mapping</a:t>
            </a:r>
          </a:p>
          <a:p>
            <a:r>
              <a:rPr lang="en-US" dirty="0" smtClean="0"/>
              <a:t>Unmapped reads due to sequencing errors</a:t>
            </a:r>
          </a:p>
          <a:p>
            <a:r>
              <a:rPr lang="en-US" dirty="0" smtClean="0"/>
              <a:t>VERY computationally </a:t>
            </a:r>
            <a:r>
              <a:rPr lang="en-US" dirty="0" smtClean="0"/>
              <a:t>expensive</a:t>
            </a:r>
          </a:p>
          <a:p>
            <a:pPr lvl="1"/>
            <a:r>
              <a:rPr lang="en-US" dirty="0" smtClean="0"/>
              <a:t>Remapping data from The Cancer Genome Atlas consortium would take</a:t>
            </a:r>
            <a:r>
              <a:rPr lang="en-US" dirty="0" smtClean="0">
                <a:solidFill>
                  <a:srgbClr val="FF0000"/>
                </a:solidFill>
              </a:rPr>
              <a:t> 6 CPU years</a:t>
            </a:r>
            <a:r>
              <a:rPr lang="en-US" baseline="30000" dirty="0" smtClean="0">
                <a:solidFill>
                  <a:srgbClr val="FF0000"/>
                </a:solidFill>
              </a:rPr>
              <a:t>1</a:t>
            </a:r>
            <a:endParaRPr lang="en-US" baseline="30000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Current methods use heuristics, and are not 100% accurate</a:t>
            </a:r>
          </a:p>
          <a:p>
            <a:r>
              <a:rPr lang="en-US" dirty="0" smtClean="0"/>
              <a:t>These are </a:t>
            </a:r>
            <a:r>
              <a:rPr lang="en-US" dirty="0" smtClean="0">
                <a:solidFill>
                  <a:srgbClr val="008000"/>
                </a:solidFill>
              </a:rPr>
              <a:t>open problems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14550" y="6597444"/>
            <a:ext cx="4236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30000" dirty="0" smtClean="0"/>
              <a:t>1</a:t>
            </a:r>
            <a:r>
              <a:rPr lang="en-US" sz="1200" dirty="0" smtClean="0">
                <a:hlinkClick r:id="rId2"/>
              </a:rPr>
              <a:t>https</a:t>
            </a:r>
            <a:r>
              <a:rPr lang="en-US" sz="1200" dirty="0">
                <a:hlinkClick r:id="rId2"/>
              </a:rPr>
              <a:t>://twitter.com/markgerstein/status/396658032169742336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19590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5508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Finding </a:t>
            </a:r>
            <a:r>
              <a:rPr lang="en-US" b="1" dirty="0" smtClean="0"/>
              <a:t>enriched </a:t>
            </a:r>
            <a:r>
              <a:rPr lang="en-US" b="1" dirty="0" smtClean="0"/>
              <a:t>regions</a:t>
            </a:r>
            <a:endParaRPr lang="en-US" b="1" dirty="0" smtClean="0"/>
          </a:p>
          <a:p>
            <a:pPr lvl="1"/>
            <a:r>
              <a:rPr lang="en-US" b="1" dirty="0" smtClean="0"/>
              <a:t>CHIP-</a:t>
            </a:r>
            <a:r>
              <a:rPr lang="en-US" b="1" dirty="0" err="1" smtClean="0"/>
              <a:t>seq</a:t>
            </a:r>
            <a:r>
              <a:rPr lang="en-US" dirty="0" smtClean="0"/>
              <a:t>: peaks of protein </a:t>
            </a:r>
            <a:r>
              <a:rPr lang="en-US" dirty="0" smtClean="0"/>
              <a:t>binding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b="1" dirty="0" smtClean="0"/>
              <a:t>RNA-</a:t>
            </a:r>
            <a:r>
              <a:rPr lang="en-US" b="1" dirty="0" err="1" smtClean="0"/>
              <a:t>seq</a:t>
            </a:r>
            <a:r>
              <a:rPr lang="en-US" dirty="0" smtClean="0"/>
              <a:t>: going beyond enrichment</a:t>
            </a:r>
          </a:p>
          <a:p>
            <a:endParaRPr lang="en-US" dirty="0" smtClean="0"/>
          </a:p>
          <a:p>
            <a:r>
              <a:rPr lang="en-US" dirty="0" smtClean="0"/>
              <a:t>Comparing </a:t>
            </a:r>
            <a:r>
              <a:rPr lang="en-US" dirty="0"/>
              <a:t>genome-wide signal </a:t>
            </a:r>
            <a:r>
              <a:rPr lang="en-US" dirty="0" smtClean="0"/>
              <a:t>information</a:t>
            </a:r>
          </a:p>
          <a:p>
            <a:r>
              <a:rPr lang="en-US" dirty="0" smtClean="0"/>
              <a:t>Application: </a:t>
            </a:r>
            <a:r>
              <a:rPr lang="en-US" b="1" dirty="0" smtClean="0"/>
              <a:t>Predicting gene expression </a:t>
            </a:r>
            <a:r>
              <a:rPr lang="en-US" dirty="0" smtClean="0"/>
              <a:t>from transcription factor and histone modification binding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151" y="2586084"/>
            <a:ext cx="4961158" cy="106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11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371</Words>
  <Application>Microsoft Macintosh PowerPoint</Application>
  <PresentationFormat>On-screen Show (4:3)</PresentationFormat>
  <Paragraphs>71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SIGNAL PROCESSING FOR NEXT-GEN SEQUENCING DATA</vt:lpstr>
      <vt:lpstr>The Power of Next-Gen Sequencing</vt:lpstr>
      <vt:lpstr>Next-Gen Sequencing as Signal Data</vt:lpstr>
      <vt:lpstr>Read mapping</vt:lpstr>
      <vt:lpstr>Read mapping (sequence alignment)</vt:lpstr>
      <vt:lpstr>Index-based short read mappers</vt:lpstr>
      <vt:lpstr>Read Alignment using Burrows-Wheeler Transform</vt:lpstr>
      <vt:lpstr>Read mapping issues</vt:lpstr>
      <vt:lpstr>Outline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 PROCESSING FOR NEXT-GEN SEQUENCING DATA</dc:title>
  <dc:creator>Michael Rutenberg Schoenberg</dc:creator>
  <cp:lastModifiedBy>Michael Rutenberg Schoenberg</cp:lastModifiedBy>
  <cp:revision>1</cp:revision>
  <dcterms:created xsi:type="dcterms:W3CDTF">2014-02-05T18:04:28Z</dcterms:created>
  <dcterms:modified xsi:type="dcterms:W3CDTF">2014-02-05T18:05:16Z</dcterms:modified>
</cp:coreProperties>
</file>