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31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9" r:id="rId36"/>
    <p:sldId id="320" r:id="rId37"/>
    <p:sldId id="289" r:id="rId38"/>
    <p:sldId id="290" r:id="rId39"/>
    <p:sldId id="291" r:id="rId40"/>
    <p:sldId id="292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1F7D-AC61-0441-B9E4-CAEECCEA0A0D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1BFD-F440-C64B-B339-8CBC538C0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9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CFA4-B521-9443-AD20-7F7A9E09B7D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1000-A4C0-6346-B5D1-BFDD8B61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3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better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memory intensive that you have to use regions</a:t>
            </a:r>
            <a:r>
              <a:rPr lang="en-US" baseline="0" dirty="0" smtClean="0"/>
              <a:t> of the genome as queries and index strings in groups of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to have a histogram</a:t>
            </a:r>
            <a:r>
              <a:rPr lang="en-US" baseline="0" dirty="0" smtClean="0"/>
              <a:t> of the reads/bin for a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set, compared to the Poisson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quality</a:t>
            </a:r>
            <a:r>
              <a:rPr lang="en-US" baseline="0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expand this into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more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77CD-7CFD-7648-8742-766CF92F5A80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C80B-F64D-C444-B379-E78BD79D88A7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748-1B06-4443-A76D-81295D330749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8580-666E-5D46-B48A-59F887091942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66F3-09BB-1246-B745-08D69D53EB8D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BE13-EC6B-C14F-95E5-20EA2EA23198}" type="datetime1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A0B-21B0-6241-8704-9CE3D6BBC85A}" type="datetime1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97DB-0C13-9144-B4F8-9433FFB69774}" type="datetime1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B010-11E4-6C42-A5AB-E4294D613A92}" type="datetime1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91A0-6BFC-B44D-B3FF-7B068AA42A93}" type="datetime1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F28-2819-6340-B012-E11240AE0B77}" type="datetime1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FF81-C266-9146-A90C-1EAD9D02317F}" type="datetime1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iorpachter.wordpress.com/seq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plosone.org/article/info:doi/10.1371/journal.pone.0011471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markgerstein/status/396658032169742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SIGNAL PROCESSING FOR</a:t>
            </a:r>
            <a:br>
              <a:rPr lang="en-US" b="1" dirty="0" smtClean="0"/>
            </a:br>
            <a:r>
              <a:rPr lang="en-US" b="1" dirty="0" smtClean="0"/>
              <a:t>NEXT-GEN SEQUENCING DATA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38" y="4946302"/>
            <a:ext cx="1559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</a:rPr>
              <a:t>RNA-</a:t>
            </a:r>
            <a:r>
              <a:rPr lang="en-US" sz="3000" b="1" dirty="0" err="1" smtClean="0">
                <a:solidFill>
                  <a:srgbClr val="1F497D"/>
                </a:solidFill>
              </a:rPr>
              <a:t>seq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97" y="1316347"/>
            <a:ext cx="1609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CHIP-</a:t>
            </a:r>
            <a:r>
              <a:rPr lang="en-US" sz="3000" b="1" dirty="0" err="1" smtClean="0">
                <a:solidFill>
                  <a:schemeClr val="tx2"/>
                </a:solidFill>
              </a:rPr>
              <a:t>seq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279" y="829651"/>
            <a:ext cx="1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DNAse</a:t>
            </a:r>
            <a:r>
              <a:rPr lang="en-US" sz="2400" dirty="0" smtClean="0">
                <a:solidFill>
                  <a:srgbClr val="1F497D"/>
                </a:solidFill>
              </a:rPr>
              <a:t> I-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378" y="6159219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FAIRE-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074" y="503894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653" y="634906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8" y="4111777"/>
            <a:ext cx="141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46" y="5099103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7317" y="5119259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RIP/CLIP-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FINDing</a:t>
            </a:r>
            <a:r>
              <a:rPr lang="en-US" dirty="0" smtClean="0"/>
              <a:t> enriched regions: CHIP-</a:t>
            </a:r>
            <a:r>
              <a:rPr lang="en-US" dirty="0" err="1" smtClean="0"/>
              <a:t>seq</a:t>
            </a:r>
            <a:r>
              <a:rPr lang="en-US" dirty="0" smtClean="0"/>
              <a:t> data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6" y="255495"/>
            <a:ext cx="9414949" cy="2742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536" y="477211"/>
            <a:ext cx="20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transcription </a:t>
            </a:r>
            <a:r>
              <a:rPr lang="en-US" b="1" dirty="0" smtClean="0">
                <a:solidFill>
                  <a:srgbClr val="008000"/>
                </a:solidFill>
              </a:rPr>
              <a:t>factor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60308" y="948058"/>
            <a:ext cx="544254" cy="96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1033" y="1008526"/>
            <a:ext cx="665204" cy="966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851" y="623820"/>
            <a:ext cx="216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histone modification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3" y="2917487"/>
            <a:ext cx="7061672" cy="1509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16" y="886855"/>
            <a:ext cx="9414949" cy="2742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91621"/>
            <a:ext cx="9144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Determine locations of </a:t>
            </a:r>
            <a:r>
              <a:rPr lang="en-US" sz="3000" b="1" dirty="0">
                <a:solidFill>
                  <a:srgbClr val="008000"/>
                </a:solidFill>
              </a:rPr>
              <a:t>transcription </a:t>
            </a:r>
            <a:r>
              <a:rPr lang="en-US" sz="3000" b="1" dirty="0" smtClean="0">
                <a:solidFill>
                  <a:srgbClr val="008000"/>
                </a:solidFill>
              </a:rPr>
              <a:t>factors </a:t>
            </a:r>
            <a:r>
              <a:rPr lang="en-US" sz="3000" dirty="0"/>
              <a:t>and </a:t>
            </a:r>
            <a:r>
              <a:rPr lang="en-US" sz="3000" b="1" dirty="0" smtClean="0">
                <a:solidFill>
                  <a:srgbClr val="008000"/>
                </a:solidFill>
              </a:rPr>
              <a:t>histone modifications</a:t>
            </a:r>
            <a:r>
              <a:rPr lang="en-US" sz="3000" dirty="0" smtClean="0"/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The binding of these factors is what regulates whether genes get transcribed.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40194" y="3184611"/>
            <a:ext cx="0" cy="1019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74660" y="3003209"/>
            <a:ext cx="201575" cy="151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52737" y="6530067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4574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900" y="5109321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2" y="1479299"/>
            <a:ext cx="5651501" cy="1646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363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DNA bound by histones and transcription factors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77833" y="2935103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86" y="3746502"/>
            <a:ext cx="3341493" cy="125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" y="3450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 protein of interest with Antibody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39733" y="4739422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89" y="5549061"/>
            <a:ext cx="3194989" cy="1158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1970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Sequence DNA bound by protein of interest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645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Basic interpretation:</a:t>
            </a:r>
            <a:r>
              <a:rPr lang="en-US" sz="2800" dirty="0" smtClean="0"/>
              <a:t> Signal map to represents binding profile of protein to DNA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we identify binding sites from CHIP-</a:t>
            </a:r>
            <a:r>
              <a:rPr lang="en-US" sz="2800" dirty="0" err="1" smtClean="0">
                <a:solidFill>
                  <a:srgbClr val="FF0000"/>
                </a:solidFill>
              </a:rPr>
              <a:t>seq</a:t>
            </a:r>
            <a:r>
              <a:rPr lang="en-US" sz="2800" dirty="0" smtClean="0">
                <a:solidFill>
                  <a:srgbClr val="FF0000"/>
                </a:solidFill>
              </a:rPr>
              <a:t> signal “peaks”?</a:t>
            </a:r>
          </a:p>
          <a:p>
            <a:pPr algn="ctr"/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7723" y="360787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87723" y="205604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369159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266055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2056041"/>
            <a:ext cx="7061672" cy="1509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100" dirty="0" smtClean="0"/>
          </a:p>
          <a:p>
            <a:endParaRPr lang="en-US" sz="3100" dirty="0"/>
          </a:p>
          <a:p>
            <a:endParaRPr lang="en-US" sz="3100" dirty="0" smtClean="0"/>
          </a:p>
          <a:p>
            <a:r>
              <a:rPr lang="en-US" sz="3100" dirty="0" smtClean="0"/>
              <a:t>Background assumption: all sequence reads map to random locations within the genome</a:t>
            </a:r>
          </a:p>
          <a:p>
            <a:r>
              <a:rPr lang="en-US" sz="3100" dirty="0" smtClean="0">
                <a:sym typeface="Wingdings"/>
              </a:rPr>
              <a:t>Divide genome into bins, distribution of expected frequencies of reads/bin is described by the Poisson distribution.</a:t>
            </a:r>
          </a:p>
          <a:p>
            <a:r>
              <a:rPr lang="en-US" sz="3100" dirty="0" smtClean="0"/>
              <a:t>Assign p-value based on Poisson distribution for each bin based on # of reads</a:t>
            </a:r>
            <a:endParaRPr lang="en-US" sz="3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7723" y="274625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87723" y="119442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282997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179893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1194421"/>
            <a:ext cx="7061672" cy="1509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312"/>
          <a:stretch/>
        </p:blipFill>
        <p:spPr>
          <a:xfrm>
            <a:off x="921718" y="1378949"/>
            <a:ext cx="7191163" cy="458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780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“Input” is from a CHIP-</a:t>
            </a:r>
            <a:r>
              <a:rPr lang="en-US" sz="2200" dirty="0" err="1" smtClean="0"/>
              <a:t>seq</a:t>
            </a:r>
            <a:r>
              <a:rPr lang="en-US" sz="2200" dirty="0" smtClean="0"/>
              <a:t> experiment using an antibody for a non-DNA binding protein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82357" y="6553762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 NF-Kb CHIP-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9716" y="1408667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394" y="1408667"/>
            <a:ext cx="211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Poisson Distribution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22696"/>
            <a:ext cx="8229600" cy="56357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“Input” experiment</a:t>
            </a:r>
            <a:r>
              <a:rPr lang="en-US" dirty="0" smtClean="0"/>
              <a:t>: Do CHIP-</a:t>
            </a:r>
            <a:r>
              <a:rPr lang="en-US" dirty="0" err="1" smtClean="0"/>
              <a:t>seq</a:t>
            </a:r>
            <a:r>
              <a:rPr lang="en-US" dirty="0" smtClean="0"/>
              <a:t> using an antibody for a protein that doesn’t bind DNA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also “peaks” in the input!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" y="3149919"/>
            <a:ext cx="7925499" cy="265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Peakseq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Rozowsky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2009 </a:t>
            </a:r>
            <a:r>
              <a:rPr lang="en-US" i="1" dirty="0" smtClean="0"/>
              <a:t>Nature Biotech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protein binding sites by comparing CHIP-</a:t>
            </a:r>
            <a:r>
              <a:rPr lang="en-US" dirty="0" err="1" smtClean="0"/>
              <a:t>seq</a:t>
            </a:r>
            <a:r>
              <a:rPr lang="en-US" dirty="0" smtClean="0"/>
              <a:t> data with input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6471" y="3553949"/>
            <a:ext cx="5550902" cy="1289969"/>
            <a:chOff x="1786471" y="3090361"/>
            <a:chExt cx="5550902" cy="1289969"/>
          </a:xfrm>
        </p:grpSpPr>
        <p:sp>
          <p:nvSpPr>
            <p:cNvPr id="8" name="Oval 7"/>
            <p:cNvSpPr/>
            <p:nvPr/>
          </p:nvSpPr>
          <p:spPr>
            <a:xfrm>
              <a:off x="1786471" y="3090361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8728" y="3186304"/>
              <a:ext cx="36343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Input normalization</a:t>
              </a:r>
              <a:r>
                <a:rPr lang="en-US" sz="3200" dirty="0" smtClean="0"/>
                <a:t>/</a:t>
              </a:r>
            </a:p>
            <a:p>
              <a:pPr algn="ctr"/>
              <a:r>
                <a:rPr lang="en-US" sz="3200" dirty="0" smtClean="0"/>
                <a:t>bias </a:t>
              </a:r>
              <a:r>
                <a:rPr lang="en-US" sz="3200" dirty="0"/>
                <a:t>correction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6471" y="5381600"/>
            <a:ext cx="5550902" cy="1289969"/>
            <a:chOff x="1786471" y="4474580"/>
            <a:chExt cx="5550902" cy="1289969"/>
          </a:xfrm>
        </p:grpSpPr>
        <p:sp>
          <p:nvSpPr>
            <p:cNvPr id="9" name="Oval 8"/>
            <p:cNvSpPr/>
            <p:nvPr/>
          </p:nvSpPr>
          <p:spPr>
            <a:xfrm>
              <a:off x="1786471" y="4474580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7967" y="4806277"/>
              <a:ext cx="542909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Comparison of sample vs. input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6471" y="1672932"/>
            <a:ext cx="5550902" cy="1289969"/>
            <a:chOff x="1786471" y="1370592"/>
            <a:chExt cx="5550902" cy="1289969"/>
          </a:xfrm>
        </p:grpSpPr>
        <p:sp>
          <p:nvSpPr>
            <p:cNvPr id="7" name="Oval 6"/>
            <p:cNvSpPr/>
            <p:nvPr/>
          </p:nvSpPr>
          <p:spPr>
            <a:xfrm>
              <a:off x="1786471" y="1370592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19486" y="1490778"/>
              <a:ext cx="390503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andidate </a:t>
              </a:r>
              <a:r>
                <a:rPr lang="en-US" sz="3200" dirty="0"/>
                <a:t>binding </a:t>
              </a:r>
              <a:r>
                <a:rPr lang="en-US" sz="3200" dirty="0" smtClean="0"/>
                <a:t>site</a:t>
              </a:r>
            </a:p>
            <a:p>
              <a:pPr algn="ctr"/>
              <a:r>
                <a:rPr lang="en-US" sz="3200" dirty="0" smtClean="0"/>
                <a:t> identification</a:t>
              </a:r>
              <a:endParaRPr lang="en-US" sz="3200" dirty="0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4385503" y="2809884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85500" y="4727110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Candidate binding site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6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Poisson distribution as background, as in the “naïve” analysis discussed earlier</a:t>
            </a:r>
          </a:p>
          <a:p>
            <a:r>
              <a:rPr lang="en-US" dirty="0" smtClean="0"/>
              <a:t>Normalize read counts for </a:t>
            </a:r>
            <a:r>
              <a:rPr lang="en-US" dirty="0" err="1" smtClean="0"/>
              <a:t>mappability</a:t>
            </a:r>
            <a:r>
              <a:rPr lang="en-US" dirty="0" smtClean="0"/>
              <a:t> (uniqueness) of genomic regions</a:t>
            </a:r>
          </a:p>
          <a:p>
            <a:r>
              <a:rPr lang="en-US" dirty="0" smtClean="0"/>
              <a:t>Use large bin size, finer resolution analysis later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2" y="1457950"/>
            <a:ext cx="7436105" cy="2712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517" y="4459304"/>
            <a:ext cx="3957319" cy="1713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2483" y="4459304"/>
            <a:ext cx="3957319" cy="1713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193" y="2240020"/>
            <a:ext cx="3957319" cy="171324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9765" y="2259021"/>
            <a:ext cx="2967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DNA</a:t>
            </a:r>
          </a:p>
          <a:p>
            <a:pPr algn="ctr"/>
            <a:r>
              <a:rPr lang="en-US" sz="2200" dirty="0"/>
              <a:t>Genome </a:t>
            </a:r>
            <a:r>
              <a:rPr lang="en-US" sz="2200" dirty="0" smtClean="0"/>
              <a:t>Sequencing</a:t>
            </a:r>
          </a:p>
          <a:p>
            <a:pPr algn="ctr"/>
            <a:r>
              <a:rPr lang="en-US" sz="2200" dirty="0" err="1" smtClean="0"/>
              <a:t>Exome</a:t>
            </a:r>
            <a:r>
              <a:rPr lang="en-US" sz="2200" dirty="0" smtClean="0"/>
              <a:t> Sequencing</a:t>
            </a:r>
          </a:p>
          <a:p>
            <a:pPr algn="ctr"/>
            <a:r>
              <a:rPr lang="en-US" sz="2200" dirty="0" err="1" smtClean="0"/>
              <a:t>DNAse</a:t>
            </a:r>
            <a:r>
              <a:rPr lang="en-US" sz="2200" dirty="0" smtClean="0"/>
              <a:t> I hypersensitivity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021" y="4950760"/>
            <a:ext cx="125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RNA</a:t>
            </a:r>
          </a:p>
          <a:p>
            <a:pPr algn="ctr"/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42" y="5031384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</a:t>
            </a:r>
            <a:endParaRPr lang="en-US" sz="24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071839" y="1658848"/>
            <a:ext cx="1229615" cy="5722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0193" y="1227961"/>
            <a:ext cx="436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Chromosome Conformation Capture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7512" y="3570377"/>
            <a:ext cx="2330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CHART, </a:t>
            </a:r>
            <a:r>
              <a:rPr lang="en-US" sz="2200" dirty="0" err="1" smtClean="0"/>
              <a:t>CHirP</a:t>
            </a:r>
            <a:r>
              <a:rPr lang="en-US" sz="2200" dirty="0" smtClean="0"/>
              <a:t>, RAP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4283" y="4783244"/>
            <a:ext cx="1219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CLIP, RIP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CRAC </a:t>
            </a:r>
          </a:p>
          <a:p>
            <a:pPr algn="ctr"/>
            <a:r>
              <a:rPr lang="en-US" sz="2200" dirty="0" smtClean="0"/>
              <a:t>PAR-CLIP</a:t>
            </a:r>
          </a:p>
          <a:p>
            <a:pPr algn="ctr"/>
            <a:r>
              <a:rPr lang="en-US" sz="2200" dirty="0" err="1" smtClean="0"/>
              <a:t>iCLIP</a:t>
            </a:r>
            <a:endParaRPr lang="en-US" sz="22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4172625" y="5226413"/>
            <a:ext cx="879383" cy="266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2485" y="3697955"/>
            <a:ext cx="727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CHIP</a:t>
            </a:r>
            <a:endParaRPr lang="en-US" sz="2200" dirty="0"/>
          </a:p>
        </p:txBody>
      </p:sp>
      <p:sp>
        <p:nvSpPr>
          <p:cNvPr id="23" name="Left Arrow 22"/>
          <p:cNvSpPr/>
          <p:nvPr/>
        </p:nvSpPr>
        <p:spPr>
          <a:xfrm rot="2462191">
            <a:off x="5842493" y="4002095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332358">
            <a:off x="2517933" y="4033151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Next-Gen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6" y="1389635"/>
            <a:ext cx="220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+</a:t>
            </a:r>
            <a:r>
              <a:rPr lang="en-US" sz="3000" b="1" dirty="0"/>
              <a:t> </a:t>
            </a:r>
            <a:r>
              <a:rPr lang="en-US" sz="3000" b="1" dirty="0" smtClean="0"/>
              <a:t>More Experiments</a:t>
            </a:r>
            <a:endParaRPr lang="en-US" sz="3000" b="1" dirty="0"/>
          </a:p>
        </p:txBody>
      </p:sp>
      <p:sp>
        <p:nvSpPr>
          <p:cNvPr id="27" name="Left Arrow 26"/>
          <p:cNvSpPr/>
          <p:nvPr/>
        </p:nvSpPr>
        <p:spPr>
          <a:xfrm rot="8108223">
            <a:off x="6743699" y="2716854"/>
            <a:ext cx="1210244" cy="42366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5088" y="651758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</a:t>
            </a:r>
            <a:r>
              <a:rPr lang="en-US" dirty="0" err="1" smtClean="0"/>
              <a:t>Seq</a:t>
            </a:r>
            <a:r>
              <a:rPr lang="en-US" dirty="0"/>
              <a:t> technologies, see:</a:t>
            </a:r>
            <a:r>
              <a:rPr lang="en-US" dirty="0">
                <a:hlinkClick r:id="rId2"/>
              </a:rPr>
              <a:t> http://</a:t>
            </a:r>
            <a:r>
              <a:rPr lang="en-US" dirty="0" err="1">
                <a:hlinkClick r:id="rId2"/>
              </a:rPr>
              <a:t>liorpachter.wordpress.com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seq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255" y="5238525"/>
            <a:ext cx="906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Normalize based on slope of least squares regression line.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3256" y="5774497"/>
            <a:ext cx="914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Normalized reads = CHIP-</a:t>
            </a:r>
            <a:r>
              <a:rPr lang="en-US" sz="2800" dirty="0" err="1" smtClean="0"/>
              <a:t>seq</a:t>
            </a:r>
            <a:r>
              <a:rPr lang="en-US" sz="2800" dirty="0" smtClean="0"/>
              <a:t> reads/(slope*input reads)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1" y="1639354"/>
            <a:ext cx="4819185" cy="3740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8306" y="1252929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All data points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62698" y="1252929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Candidate peaks removed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" y="1885274"/>
            <a:ext cx="8901597" cy="3413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255" y="5157901"/>
            <a:ext cx="906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Using regression based on all data points (including candidate peaks) is overly conservative.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peaks vs.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668"/>
            <a:ext cx="8229600" cy="503104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Binomial distribution </a:t>
            </a:r>
          </a:p>
          <a:p>
            <a:pPr lvl="1"/>
            <a:r>
              <a:rPr lang="en-US" dirty="0" smtClean="0"/>
              <a:t>Each genomic region is like a coin</a:t>
            </a:r>
          </a:p>
          <a:p>
            <a:pPr lvl="1"/>
            <a:r>
              <a:rPr lang="en-US" dirty="0" smtClean="0"/>
              <a:t>The combined number of reads is the # of times that the coin is flipped</a:t>
            </a:r>
          </a:p>
          <a:p>
            <a:pPr lvl="1"/>
            <a:r>
              <a:rPr lang="en-US" dirty="0" smtClean="0"/>
              <a:t>Look for regions that are “weighted” toward sample, not input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1" y="1257548"/>
            <a:ext cx="9202163" cy="323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965" y="6503788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NF-Kb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Hypothesis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genomic bins </a:t>
            </a:r>
            <a:r>
              <a:rPr lang="en-US" dirty="0" smtClean="0">
                <a:sym typeface="Wingdings"/>
              </a:rPr>
              <a:t> expect many bins with p-value &lt; 0.05!</a:t>
            </a:r>
          </a:p>
          <a:p>
            <a:r>
              <a:rPr lang="en-US" dirty="0" smtClean="0">
                <a:sym typeface="Wingdings"/>
              </a:rPr>
              <a:t>How do we correct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Multiply p-value by number of observations</a:t>
            </a:r>
          </a:p>
          <a:p>
            <a:pPr lvl="1"/>
            <a:r>
              <a:rPr lang="en-US" dirty="0" smtClean="0"/>
              <a:t>Adjusts p-values </a:t>
            </a:r>
            <a:r>
              <a:rPr lang="en-US" dirty="0" smtClean="0">
                <a:sym typeface="Wingdings"/>
              </a:rPr>
              <a:t> expect up to 1 false positive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conservative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alse discovery rate (</a:t>
            </a:r>
            <a:r>
              <a:rPr lang="en-US" dirty="0" smtClean="0">
                <a:solidFill>
                  <a:srgbClr val="008000"/>
                </a:solidFill>
              </a:rPr>
              <a:t>FDR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number of false positives as a percentage of the total rejected null hypotheses</a:t>
            </a:r>
          </a:p>
          <a:p>
            <a:pPr lvl="1"/>
            <a:r>
              <a:rPr lang="en-US" dirty="0" smtClean="0"/>
              <a:t>Expectation[false positives/(false </a:t>
            </a:r>
            <a:r>
              <a:rPr lang="en-US" dirty="0" err="1" smtClean="0"/>
              <a:t>positives+true</a:t>
            </a:r>
            <a:r>
              <a:rPr lang="en-US" dirty="0" smtClean="0"/>
              <a:t> </a:t>
            </a:r>
            <a:r>
              <a:rPr lang="en-US" dirty="0" err="1" smtClean="0"/>
              <a:t>postives</a:t>
            </a:r>
            <a:r>
              <a:rPr lang="en-US" dirty="0" smtClean="0"/>
              <a:t>)]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q-value</a:t>
            </a:r>
            <a:r>
              <a:rPr lang="en-US" dirty="0" smtClean="0"/>
              <a:t>: maximum FDR at which null hypothesis is rejected.</a:t>
            </a:r>
          </a:p>
          <a:p>
            <a:r>
              <a:rPr lang="en-US" dirty="0" err="1" smtClean="0"/>
              <a:t>Benjamini</a:t>
            </a:r>
            <a:r>
              <a:rPr lang="en-US" dirty="0"/>
              <a:t>-Hochberg Correction</a:t>
            </a:r>
          </a:p>
          <a:p>
            <a:pPr lvl="1"/>
            <a:r>
              <a:rPr lang="en-US" dirty="0"/>
              <a:t>q-value = p-value*# of tests/rank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PeakSeq</a:t>
            </a:r>
            <a:r>
              <a:rPr lang="en-US" dirty="0" smtClean="0"/>
              <a:t> an optimal algorithm?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241378"/>
            <a:ext cx="8659091" cy="4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Wilbanks EG, Facciotti MT (2010) Evaluation of Algorithm Performance in ChIP-Seq Peak Detection. PLoS ONE 5(7): e11471. doi:10.1371/journal.pone.0011471</a:t>
            </a:r>
          </a:p>
          <a:p>
            <a:pPr eaLnBrk="1" hangingPunct="1"/>
            <a:r>
              <a:rPr lang="en-US" sz="1100">
                <a:hlinkClick r:id="rId4"/>
              </a:rPr>
              <a:t>http://www.plosone.org/article/info:doi/10.1371/journal.pone.0011471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Many other CHIP-seq “peak”-callers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to determine </a:t>
            </a:r>
            <a:r>
              <a:rPr lang="en-US" b="1" dirty="0" smtClean="0"/>
              <a:t>DNA binding sites </a:t>
            </a:r>
            <a:r>
              <a:rPr lang="en-US" dirty="0" smtClean="0"/>
              <a:t>of </a:t>
            </a:r>
            <a:r>
              <a:rPr lang="en-US" b="1" dirty="0" smtClean="0"/>
              <a:t>transcription factors</a:t>
            </a:r>
            <a:r>
              <a:rPr lang="en-US" dirty="0" smtClean="0"/>
              <a:t> or locations of </a:t>
            </a:r>
            <a:r>
              <a:rPr lang="en-US" b="1" dirty="0" smtClean="0"/>
              <a:t>histone modifications</a:t>
            </a:r>
          </a:p>
          <a:p>
            <a:r>
              <a:rPr lang="en-US" dirty="0" smtClean="0"/>
              <a:t>Must normalize sequence reads to experimental input</a:t>
            </a:r>
          </a:p>
          <a:p>
            <a:r>
              <a:rPr lang="en-US" dirty="0" smtClean="0"/>
              <a:t>Search for </a:t>
            </a:r>
            <a:r>
              <a:rPr lang="en-US" dirty="0" smtClean="0">
                <a:solidFill>
                  <a:srgbClr val="008000"/>
                </a:solidFill>
              </a:rPr>
              <a:t>signal enrichment </a:t>
            </a:r>
            <a:r>
              <a:rPr lang="en-US" dirty="0" smtClean="0"/>
              <a:t>to find </a:t>
            </a:r>
            <a:r>
              <a:rPr lang="en-US" b="1" dirty="0" smtClean="0"/>
              <a:t>peaks</a:t>
            </a:r>
          </a:p>
          <a:p>
            <a:pPr lvl="1"/>
            <a:r>
              <a:rPr lang="en-US" dirty="0" err="1" smtClean="0"/>
              <a:t>Peakseq</a:t>
            </a:r>
            <a:r>
              <a:rPr lang="en-US" dirty="0" smtClean="0"/>
              <a:t>: binomial test + </a:t>
            </a:r>
            <a:r>
              <a:rPr lang="en-US" dirty="0" err="1" smtClean="0"/>
              <a:t>Benjamini</a:t>
            </a:r>
            <a:r>
              <a:rPr lang="en-US" dirty="0" smtClean="0"/>
              <a:t>-Hochberg correction</a:t>
            </a:r>
          </a:p>
          <a:p>
            <a:pPr lvl="1"/>
            <a:r>
              <a:rPr lang="en-US" dirty="0" smtClean="0"/>
              <a:t>Many other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RNA-SEQ: GOING </a:t>
            </a:r>
            <a:r>
              <a:rPr lang="en-US" dirty="0" err="1" smtClean="0"/>
              <a:t>BEYond</a:t>
            </a:r>
            <a:r>
              <a:rPr lang="en-US" dirty="0" smtClean="0"/>
              <a:t> enrichment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 Sequencing as Signal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" y="1478106"/>
            <a:ext cx="7754298" cy="287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6" y="4958318"/>
            <a:ext cx="894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Map reads (red) to the genome.  Whole pieces of DNA are black.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Count # of reads mapping to each DNA base </a:t>
            </a:r>
            <a:r>
              <a:rPr lang="en-US" sz="2800" dirty="0" smtClean="0">
                <a:sym typeface="Wingdings"/>
              </a:rPr>
              <a:t> signal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108"/>
            <a:ext cx="8229600" cy="6139615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“peaks” not enough: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these “peaks” part of the same RNA molecule?</a:t>
            </a:r>
          </a:p>
          <a:p>
            <a:r>
              <a:rPr lang="en-US" dirty="0" smtClean="0"/>
              <a:t>How much of the RNA is really there?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2237291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632"/>
            <a:ext cx="8229600" cy="50108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pre-mRNA </a:t>
            </a:r>
            <a:r>
              <a:rPr lang="en-US" dirty="0" smtClean="0"/>
              <a:t>must have </a:t>
            </a:r>
            <a:r>
              <a:rPr lang="en-US" b="1" dirty="0" smtClean="0"/>
              <a:t>introns </a:t>
            </a:r>
            <a:r>
              <a:rPr lang="en-US" i="1" dirty="0" smtClean="0"/>
              <a:t>spliced</a:t>
            </a:r>
            <a:r>
              <a:rPr lang="en-US" dirty="0" smtClean="0"/>
              <a:t> out before being </a:t>
            </a:r>
            <a:r>
              <a:rPr lang="en-US" i="1" dirty="0" smtClean="0"/>
              <a:t>translated</a:t>
            </a:r>
            <a:r>
              <a:rPr lang="en-US" dirty="0" smtClean="0"/>
              <a:t> into </a:t>
            </a:r>
            <a:r>
              <a:rPr lang="en-US" b="1" dirty="0" smtClean="0"/>
              <a:t>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components that are retained in the mature </a:t>
            </a:r>
            <a:r>
              <a:rPr lang="en-US" b="1" dirty="0" smtClean="0"/>
              <a:t>mRNA</a:t>
            </a:r>
            <a:r>
              <a:rPr lang="en-US" dirty="0" smtClean="0"/>
              <a:t> are called </a:t>
            </a:r>
            <a:r>
              <a:rPr lang="en-US" b="1" dirty="0" smtClean="0"/>
              <a:t>exons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49296" y="3276544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51334" y="327654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90598" y="327654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alternative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9" y="2018295"/>
            <a:ext cx="8229600" cy="501089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Alternative </a:t>
            </a:r>
            <a:r>
              <a:rPr lang="en-US" i="1" dirty="0"/>
              <a:t>splicing </a:t>
            </a:r>
            <a:r>
              <a:rPr lang="en-US" dirty="0"/>
              <a:t>leads to creation of multiple RNA </a:t>
            </a:r>
            <a:r>
              <a:rPr lang="en-US" b="1" dirty="0"/>
              <a:t>isoforms</a:t>
            </a:r>
            <a:r>
              <a:rPr lang="en-US" dirty="0"/>
              <a:t>, with different component exons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Sometimes, </a:t>
            </a:r>
            <a:r>
              <a:rPr lang="en-US" b="1" dirty="0" smtClean="0"/>
              <a:t>exons </a:t>
            </a:r>
            <a:r>
              <a:rPr lang="en-US" dirty="0" smtClean="0"/>
              <a:t>can be </a:t>
            </a:r>
            <a:r>
              <a:rPr lang="en-US" i="1" dirty="0" smtClean="0"/>
              <a:t>retained</a:t>
            </a:r>
            <a:r>
              <a:rPr lang="en-US" dirty="0" smtClean="0"/>
              <a:t>, or </a:t>
            </a:r>
            <a:r>
              <a:rPr lang="en-US" b="1" dirty="0" smtClean="0"/>
              <a:t>introns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i="1" dirty="0" smtClean="0"/>
              <a:t>skipped</a:t>
            </a:r>
            <a:r>
              <a:rPr lang="en-US" dirty="0" smtClean="0"/>
              <a:t>.</a:t>
            </a:r>
            <a:endParaRPr lang="en-US" i="1" dirty="0"/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19949" y="4275491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7288" y="4275491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6552" y="4275491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370" y="3193458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4551" y="318903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03030" y="3180188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4633815" y="3345857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8002" y="275038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9949" y="381596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6499"/>
          </a:xfrm>
        </p:spPr>
        <p:txBody>
          <a:bodyPr>
            <a:normAutofit/>
          </a:bodyPr>
          <a:lstStyle/>
          <a:p>
            <a:r>
              <a:rPr lang="en-US" dirty="0" smtClean="0"/>
              <a:t>Count reads overlapping annotations of known genes</a:t>
            </a:r>
          </a:p>
          <a:p>
            <a:r>
              <a:rPr lang="en-US" dirty="0" smtClean="0"/>
              <a:t>Simplest method: Make composite model of all isoforms of gene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Quantification: 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reads (</a:t>
            </a:r>
            <a:r>
              <a:rPr lang="en-US" dirty="0" smtClean="0">
                <a:solidFill>
                  <a:srgbClr val="008000"/>
                </a:solidFill>
              </a:rPr>
              <a:t>RPKM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9868"/>
            <a:ext cx="9144000" cy="15617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reads to genome</a:t>
            </a:r>
          </a:p>
          <a:p>
            <a:r>
              <a:rPr lang="en-US" dirty="0" smtClean="0"/>
              <a:t>How do we assign reads to overlapping transcripts?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9670" y="370195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4369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6652" y="379316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4955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9650" y="46779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9650" y="48303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9650" y="49827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what about the rest of the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5499" y="379219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069" y="385279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5499" y="371503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63394" y="4832666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63394" y="4985066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63394" y="5183958"/>
            <a:ext cx="1606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51675" y="379219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0245" y="385279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51675" y="371503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9217" y="3645995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" y="4595533"/>
            <a:ext cx="9092947" cy="220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740"/>
            <a:ext cx="8229600" cy="4525963"/>
          </a:xfrm>
        </p:spPr>
        <p:txBody>
          <a:bodyPr/>
          <a:lstStyle/>
          <a:p>
            <a:r>
              <a:rPr lang="en-US" dirty="0" smtClean="0"/>
              <a:t>Assign reads to isoforms to </a:t>
            </a:r>
            <a:r>
              <a:rPr lang="en-US" b="1" dirty="0" smtClean="0"/>
              <a:t>maximize likelihood</a:t>
            </a:r>
            <a:r>
              <a:rPr lang="en-US" dirty="0" smtClean="0"/>
              <a:t> of generating total pattern of observed reads.</a:t>
            </a:r>
          </a:p>
          <a:p>
            <a:r>
              <a:rPr lang="en-US" dirty="0"/>
              <a:t>0</a:t>
            </a:r>
            <a:r>
              <a:rPr lang="en-US" dirty="0" smtClean="0"/>
              <a:t>.  </a:t>
            </a:r>
            <a:r>
              <a:rPr lang="en-US" b="1" dirty="0" smtClean="0"/>
              <a:t>Initialize</a:t>
            </a:r>
            <a:r>
              <a:rPr lang="en-US" dirty="0" smtClean="0"/>
              <a:t> (expectation): Assign reads randomly to isoforms based on naïve (length normalized) probability of the read coming from that isoform (as opposed to other overlapping isoforms)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44"/>
            <a:ext cx="8229600" cy="4525963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Maximization: </a:t>
            </a:r>
            <a:r>
              <a:rPr lang="en-US" dirty="0" smtClean="0"/>
              <a:t>Choose transcript abundances that maximize likelihood of the read distribution (Maximization).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Expectation: </a:t>
            </a:r>
            <a:r>
              <a:rPr lang="en-US" dirty="0" smtClean="0"/>
              <a:t>Reassign reads based on the new values for the relative quantities of the isoforms.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59"/>
            <a:ext cx="8229600" cy="56034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Read mapping: </a:t>
            </a:r>
            <a:r>
              <a:rPr lang="en-US" dirty="0" smtClean="0"/>
              <a:t>Creating signal map</a:t>
            </a:r>
          </a:p>
          <a:p>
            <a:r>
              <a:rPr lang="en-US" dirty="0" smtClean="0"/>
              <a:t>Finding </a:t>
            </a:r>
            <a:r>
              <a:rPr lang="en-US" b="1" dirty="0" smtClean="0"/>
              <a:t>enriched regions</a:t>
            </a:r>
          </a:p>
          <a:p>
            <a:pPr lvl="1"/>
            <a:r>
              <a:rPr lang="en-US" b="1" dirty="0" smtClean="0"/>
              <a:t>CHIP-</a:t>
            </a:r>
            <a:r>
              <a:rPr lang="en-US" b="1" dirty="0" err="1" smtClean="0"/>
              <a:t>seq</a:t>
            </a:r>
            <a:r>
              <a:rPr lang="en-US" dirty="0" smtClean="0"/>
              <a:t>: peaks of protein binding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dirty="0" smtClean="0"/>
              <a:t>: from enrichment to transcript quantification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Application: </a:t>
            </a:r>
            <a:r>
              <a:rPr lang="en-US" b="1" dirty="0" smtClean="0"/>
              <a:t>Predicting gene expression </a:t>
            </a:r>
            <a:r>
              <a:rPr lang="en-US" dirty="0" smtClean="0"/>
              <a:t>from transcription factor and histone modification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6" y="2670026"/>
            <a:ext cx="4471543" cy="955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213" y="5186530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5755" y="5186530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2577" y="5190038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9128" y="4389064"/>
            <a:ext cx="1840669" cy="1700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49955" y="4389064"/>
            <a:ext cx="1061581" cy="1656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2932" y="4370642"/>
            <a:ext cx="1561920" cy="202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13911536" y="4471899"/>
            <a:ext cx="771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87459" y="2555805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29797" y="5746549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194717" y="4753628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0259" y="4753628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85606" y="4757136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5" idx="3"/>
            <a:endCxn id="26" idx="1"/>
          </p:cNvCxnSpPr>
          <p:nvPr/>
        </p:nvCxnSpPr>
        <p:spPr>
          <a:xfrm>
            <a:off x="3981780" y="4850914"/>
            <a:ext cx="703826" cy="6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 smtClean="0"/>
              <a:t>3.  Continue </a:t>
            </a:r>
            <a:r>
              <a:rPr lang="en-US" b="1" dirty="0" smtClean="0"/>
              <a:t>expectation</a:t>
            </a:r>
            <a:r>
              <a:rPr lang="en-US" dirty="0" smtClean="0"/>
              <a:t> and </a:t>
            </a:r>
            <a:r>
              <a:rPr lang="en-US" b="1" dirty="0" smtClean="0"/>
              <a:t>maximization</a:t>
            </a:r>
            <a:r>
              <a:rPr lang="en-US" dirty="0" smtClean="0"/>
              <a:t> steps until isoform quantifications converge (it is a mathematical fact that this will happen).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2226" y="2708010"/>
            <a:ext cx="1887196" cy="1866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0855" r="72558" b="4235"/>
          <a:stretch/>
        </p:blipFill>
        <p:spPr>
          <a:xfrm>
            <a:off x="867512" y="2616216"/>
            <a:ext cx="2055504" cy="18969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/>
              <a:t>S</a:t>
            </a:r>
            <a:r>
              <a:rPr lang="en-US" dirty="0" err="1" smtClean="0"/>
              <a:t>eq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is a powerful tool to identify new transcribed regions of the genome and compare the RNA complements of </a:t>
            </a:r>
            <a:r>
              <a:rPr lang="en-US" smtClean="0"/>
              <a:t>different tissues.</a:t>
            </a:r>
          </a:p>
          <a:p>
            <a:r>
              <a:rPr lang="en-US" dirty="0" smtClean="0"/>
              <a:t>Quantification harder than CHIP-</a:t>
            </a:r>
            <a:r>
              <a:rPr lang="en-US" dirty="0" err="1" smtClean="0"/>
              <a:t>seq</a:t>
            </a:r>
            <a:r>
              <a:rPr lang="en-US" dirty="0" smtClean="0"/>
              <a:t> because of RNA splicing</a:t>
            </a:r>
          </a:p>
          <a:p>
            <a:r>
              <a:rPr lang="en-US" dirty="0" smtClean="0"/>
              <a:t>Expectation maximization algorithm can be useful for quantifying overlapping transcripts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match up to a </a:t>
            </a:r>
            <a:r>
              <a:rPr lang="en-US" b="1" dirty="0" smtClean="0"/>
              <a:t>billion</a:t>
            </a:r>
            <a:r>
              <a:rPr lang="en-US" dirty="0" smtClean="0"/>
              <a:t> short sequence reads to the genome</a:t>
            </a:r>
          </a:p>
          <a:p>
            <a:r>
              <a:rPr lang="en-US" dirty="0" smtClean="0"/>
              <a:t>Need sequence alignment algorithm faster than BLAST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3" y="3352588"/>
            <a:ext cx="7754298" cy="287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mapping (sequence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Optimal, but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r>
              <a:rPr lang="en-US" dirty="0" smtClean="0"/>
              <a:t>BLAST</a:t>
            </a:r>
          </a:p>
          <a:p>
            <a:pPr lvl="1"/>
            <a:r>
              <a:rPr lang="en-US" dirty="0" smtClean="0"/>
              <a:t>Searches primarily for close matches, </a:t>
            </a:r>
            <a:r>
              <a:rPr lang="en-US" dirty="0" smtClean="0">
                <a:solidFill>
                  <a:srgbClr val="FF0000"/>
                </a:solidFill>
              </a:rPr>
              <a:t>still too slow</a:t>
            </a:r>
            <a:r>
              <a:rPr lang="en-US" dirty="0" smtClean="0"/>
              <a:t> for high throughput sequence read mapping</a:t>
            </a:r>
          </a:p>
          <a:p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Only want</a:t>
            </a:r>
            <a:r>
              <a:rPr lang="en-US" dirty="0" smtClean="0">
                <a:solidFill>
                  <a:srgbClr val="008000"/>
                </a:solidFill>
              </a:rPr>
              <a:t> very close matches</a:t>
            </a:r>
            <a:r>
              <a:rPr lang="en-US" dirty="0" smtClean="0"/>
              <a:t>, must be </a:t>
            </a:r>
            <a:r>
              <a:rPr lang="en-US" dirty="0" smtClean="0">
                <a:solidFill>
                  <a:srgbClr val="008000"/>
                </a:solidFill>
              </a:rPr>
              <a:t>super fast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Index-based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m</a:t>
            </a:r>
            <a:r>
              <a:rPr lang="en-US" dirty="0" smtClean="0"/>
              <a:t>appers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37" b="5133"/>
          <a:stretch/>
        </p:blipFill>
        <p:spPr>
          <a:xfrm>
            <a:off x="1269240" y="1148880"/>
            <a:ext cx="6812275" cy="538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632" y="6520675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04" y="1413906"/>
            <a:ext cx="2953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Similar to BLAST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Map all genomic locations of all possible short sequences in a hash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if read subsequences map to adjacent locations in the genome, allowing for up to 1 or 2 mismatches.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Very </a:t>
            </a:r>
            <a:r>
              <a:rPr lang="en-US" sz="2200" dirty="0" smtClean="0">
                <a:solidFill>
                  <a:srgbClr val="FF0000"/>
                </a:solidFill>
              </a:rPr>
              <a:t>memory intensive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15"/>
          <a:stretch/>
        </p:blipFill>
        <p:spPr>
          <a:xfrm>
            <a:off x="326654" y="927562"/>
            <a:ext cx="8826761" cy="5052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Alignment using Burrows-Wheeler Transform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87" y="5752170"/>
            <a:ext cx="886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Used in Bowtie, the current most widely used read aligner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Described </a:t>
            </a:r>
            <a:r>
              <a:rPr lang="en-US" sz="2400" dirty="0"/>
              <a:t>in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 course: Bioinformatics Algorithms </a:t>
            </a:r>
            <a:r>
              <a:rPr lang="en-US" sz="1400" dirty="0" smtClean="0"/>
              <a:t>(part 1, week 10)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2554" y="6550211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mapping</a:t>
            </a:r>
          </a:p>
          <a:p>
            <a:r>
              <a:rPr lang="en-US" dirty="0" smtClean="0"/>
              <a:t>Unmapped reads due to sequencing errors</a:t>
            </a:r>
          </a:p>
          <a:p>
            <a:r>
              <a:rPr lang="en-US" dirty="0" smtClean="0"/>
              <a:t>VERY computationally expensive</a:t>
            </a:r>
          </a:p>
          <a:p>
            <a:pPr lvl="1"/>
            <a:r>
              <a:rPr lang="en-US" dirty="0" smtClean="0"/>
              <a:t>Remapping data from The Cancer Genome Atlas consortium would take</a:t>
            </a:r>
            <a:r>
              <a:rPr lang="en-US" dirty="0" smtClean="0">
                <a:solidFill>
                  <a:srgbClr val="FF0000"/>
                </a:solidFill>
              </a:rPr>
              <a:t> 6 CPU years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Current methods use heuristics, and are not 100% accurate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08000"/>
                </a:solidFill>
              </a:rPr>
              <a:t>open problems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550" y="6597444"/>
            <a:ext cx="423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://twitter.com/markgerstein/status/396658032169742336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35965</TotalTime>
  <Words>1597</Words>
  <Application>Microsoft Macintosh PowerPoint</Application>
  <PresentationFormat>On-screen Show (4:3)</PresentationFormat>
  <Paragraphs>306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SIGNAL PROCESSING FOR NEXT-GEN SEQUENCING DATA</vt:lpstr>
      <vt:lpstr>The Power of Next-Gen Sequencing</vt:lpstr>
      <vt:lpstr>Next-Gen Sequencing as Signal Data</vt:lpstr>
      <vt:lpstr>Outline</vt:lpstr>
      <vt:lpstr>Read mapping</vt:lpstr>
      <vt:lpstr>Read mapping (sequence alignment)</vt:lpstr>
      <vt:lpstr>Index-based short read mappers</vt:lpstr>
      <vt:lpstr>Read Alignment using Burrows-Wheeler Transform</vt:lpstr>
      <vt:lpstr>Read mapping issues</vt:lpstr>
      <vt:lpstr>FINDing enriched regions: CHIP-seq data analysis</vt:lpstr>
      <vt:lpstr>CHIP-seq Intro</vt:lpstr>
      <vt:lpstr>CHIP-seq protocol</vt:lpstr>
      <vt:lpstr>CHIP-seq Data</vt:lpstr>
      <vt:lpstr>“Naïve” CHIP-seq analysis</vt:lpstr>
      <vt:lpstr>Is a Poisson background reasonable for CHIP-seq data?</vt:lpstr>
      <vt:lpstr>Is a Poisson background reasonable for CHIP-seq data?</vt:lpstr>
      <vt:lpstr>Peakseq</vt:lpstr>
      <vt:lpstr>Determining protein binding sites by comparing CHIP-seq data with input</vt:lpstr>
      <vt:lpstr>Candidate binding site identification</vt:lpstr>
      <vt:lpstr>Input normalization</vt:lpstr>
      <vt:lpstr>Input normalization</vt:lpstr>
      <vt:lpstr>Calling peaks vs. input</vt:lpstr>
      <vt:lpstr>Multiple Hypothesis Correction</vt:lpstr>
      <vt:lpstr>Multiple Hypothesis Correction</vt:lpstr>
      <vt:lpstr>Multiple Hypothesis Correction</vt:lpstr>
      <vt:lpstr>Is PeakSeq an optimal algorithm?</vt:lpstr>
      <vt:lpstr>PowerPoint Presentation</vt:lpstr>
      <vt:lpstr>CHIP-seq summary</vt:lpstr>
      <vt:lpstr>RNA-SEQ: GOING BEYond enrichment</vt:lpstr>
      <vt:lpstr>RNA-seq</vt:lpstr>
      <vt:lpstr>Background: RNA splicing</vt:lpstr>
      <vt:lpstr>Background: alternative splicing</vt:lpstr>
      <vt:lpstr>Simple quantification</vt:lpstr>
      <vt:lpstr>Isoform Quantification</vt:lpstr>
      <vt:lpstr>Isoform Quantification</vt:lpstr>
      <vt:lpstr>Isoform Quantification</vt:lpstr>
      <vt:lpstr>Expectation Maximization Algorithm</vt:lpstr>
      <vt:lpstr>PowerPoint Presentation</vt:lpstr>
      <vt:lpstr>PowerPoint Presentation</vt:lpstr>
      <vt:lpstr>PowerPoint Presentation</vt:lpstr>
      <vt:lpstr>RNA-Seq conclusions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NEXT-GEN SEQUENCING DATA</dc:title>
  <dc:creator>Michael Rutenberg Schoenberg</dc:creator>
  <cp:lastModifiedBy>Michael Rutenberg Schoenberg</cp:lastModifiedBy>
  <cp:revision>31</cp:revision>
  <dcterms:created xsi:type="dcterms:W3CDTF">2013-11-26T00:26:10Z</dcterms:created>
  <dcterms:modified xsi:type="dcterms:W3CDTF">2015-03-12T12:40:52Z</dcterms:modified>
</cp:coreProperties>
</file>