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rels" ContentType="application/vnd.openxmlformats-package.relationships+xml"/>
  <Default Extension="emf" ContentType="image/x-emf"/>
  <Default Extension="xlsx" ContentType="application/vnd.openxmlformats-officedocument.spreadsheetml.shee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300" r:id="rId2"/>
    <p:sldId id="257" r:id="rId3"/>
    <p:sldId id="299" r:id="rId4"/>
    <p:sldId id="258" r:id="rId5"/>
    <p:sldId id="263" r:id="rId6"/>
    <p:sldId id="261" r:id="rId7"/>
    <p:sldId id="262" r:id="rId8"/>
    <p:sldId id="264" r:id="rId9"/>
    <p:sldId id="269" r:id="rId10"/>
    <p:sldId id="316" r:id="rId11"/>
    <p:sldId id="291" r:id="rId12"/>
    <p:sldId id="290" r:id="rId13"/>
    <p:sldId id="289" r:id="rId14"/>
    <p:sldId id="318" r:id="rId15"/>
    <p:sldId id="310" r:id="rId16"/>
    <p:sldId id="292" r:id="rId17"/>
    <p:sldId id="293" r:id="rId18"/>
    <p:sldId id="288" r:id="rId19"/>
    <p:sldId id="302" r:id="rId20"/>
    <p:sldId id="294" r:id="rId21"/>
    <p:sldId id="313" r:id="rId22"/>
    <p:sldId id="317" r:id="rId23"/>
    <p:sldId id="298" r:id="rId24"/>
    <p:sldId id="295" r:id="rId25"/>
    <p:sldId id="314" r:id="rId26"/>
    <p:sldId id="319" r:id="rId27"/>
    <p:sldId id="307" r:id="rId28"/>
    <p:sldId id="346" r:id="rId29"/>
    <p:sldId id="303" r:id="rId30"/>
    <p:sldId id="304" r:id="rId31"/>
    <p:sldId id="306" r:id="rId32"/>
    <p:sldId id="347" r:id="rId33"/>
    <p:sldId id="305" r:id="rId34"/>
    <p:sldId id="345" r:id="rId35"/>
    <p:sldId id="344" r:id="rId36"/>
    <p:sldId id="348" r:id="rId37"/>
    <p:sldId id="308" r:id="rId38"/>
    <p:sldId id="309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36" autoAdjust="0"/>
    <p:restoredTop sz="94660"/>
  </p:normalViewPr>
  <p:slideViewPr>
    <p:cSldViewPr snapToGrid="0" snapToObjects="1">
      <p:cViewPr varScale="1">
        <p:scale>
          <a:sx n="117" d="100"/>
          <a:sy n="117" d="100"/>
        </p:scale>
        <p:origin x="-120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&#24037;&#20316;&#31807;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package" Target="../embeddings/Microsoft_Excel_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package" Target="../embeddings/Microsoft_Excel_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3154682875857"/>
          <c:y val="0.0650195058517555"/>
          <c:w val="0.576003879590526"/>
          <c:h val="0.744655763077867"/>
        </c:manualLayout>
      </c:layout>
      <c:scatterChart>
        <c:scatterStyle val="lineMarker"/>
        <c:varyColors val="0"/>
        <c:ser>
          <c:idx val="0"/>
          <c:order val="0"/>
          <c:tx>
            <c:v>Cell Type 2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rgbClr val="0064F6"/>
              </a:solidFill>
              <a:ln w="9525">
                <a:noFill/>
              </a:ln>
              <a:effectLst/>
            </c:spPr>
          </c:marker>
          <c:dPt>
            <c:idx val="1"/>
            <c:marker>
              <c:spPr>
                <a:solidFill>
                  <a:srgbClr val="257FD7"/>
                </a:solidFill>
                <a:ln w="9525">
                  <a:noFill/>
                </a:ln>
                <a:effectLst/>
              </c:spPr>
            </c:marker>
            <c:bubble3D val="0"/>
          </c:dPt>
          <c:dPt>
            <c:idx val="3"/>
            <c:marker>
              <c:spPr>
                <a:solidFill>
                  <a:srgbClr val="257FD7"/>
                </a:solidFill>
                <a:ln w="9525">
                  <a:noFill/>
                </a:ln>
                <a:effectLst/>
              </c:spPr>
            </c:marker>
            <c:bubble3D val="0"/>
          </c:dPt>
          <c:xVal>
            <c:numRef>
              <c:f>Sheet1!$A$1:$A$5</c:f>
              <c:numCache>
                <c:formatCode>General</c:formatCode>
                <c:ptCount val="5"/>
                <c:pt idx="0">
                  <c:v>5.0</c:v>
                </c:pt>
                <c:pt idx="1">
                  <c:v>1.0</c:v>
                </c:pt>
                <c:pt idx="2">
                  <c:v>3.0</c:v>
                </c:pt>
                <c:pt idx="3">
                  <c:v>5.0</c:v>
                </c:pt>
                <c:pt idx="4">
                  <c:v>1.0</c:v>
                </c:pt>
              </c:numCache>
            </c:numRef>
          </c:xVal>
          <c:yVal>
            <c:numRef>
              <c:f>Sheet1!$B$1:$B$5</c:f>
              <c:numCache>
                <c:formatCode>General</c:formatCode>
                <c:ptCount val="5"/>
                <c:pt idx="0">
                  <c:v>2.0</c:v>
                </c:pt>
                <c:pt idx="1">
                  <c:v>1.0</c:v>
                </c:pt>
                <c:pt idx="2">
                  <c:v>2.0</c:v>
                </c:pt>
                <c:pt idx="3">
                  <c:v>7.0</c:v>
                </c:pt>
                <c:pt idx="4">
                  <c:v>1.0</c:v>
                </c:pt>
              </c:numCache>
            </c:numRef>
          </c:yVal>
          <c:smooth val="0"/>
        </c:ser>
        <c:ser>
          <c:idx val="1"/>
          <c:order val="1"/>
          <c:tx>
            <c:v>Cell Type1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rgbClr val="3366FF"/>
              </a:solidFill>
              <a:ln w="9525">
                <a:noFill/>
              </a:ln>
              <a:effectLst/>
            </c:spPr>
          </c:marker>
          <c:xVal>
            <c:numRef>
              <c:f>Sheet1!$C$1:$C$5</c:f>
              <c:numCache>
                <c:formatCode>General</c:formatCode>
                <c:ptCount val="5"/>
                <c:pt idx="0">
                  <c:v>5.0</c:v>
                </c:pt>
                <c:pt idx="1">
                  <c:v>1.0</c:v>
                </c:pt>
                <c:pt idx="2">
                  <c:v>3.0</c:v>
                </c:pt>
                <c:pt idx="3">
                  <c:v>1.0</c:v>
                </c:pt>
                <c:pt idx="4">
                  <c:v>4.0</c:v>
                </c:pt>
              </c:numCache>
            </c:numRef>
          </c:xVal>
          <c:yVal>
            <c:numRef>
              <c:f>Sheet1!$D$1:$D$5</c:f>
              <c:numCache>
                <c:formatCode>General</c:formatCode>
                <c:ptCount val="5"/>
                <c:pt idx="0">
                  <c:v>5.0</c:v>
                </c:pt>
                <c:pt idx="1">
                  <c:v>0.0</c:v>
                </c:pt>
                <c:pt idx="2">
                  <c:v>3.0</c:v>
                </c:pt>
                <c:pt idx="3">
                  <c:v>2.0</c:v>
                </c:pt>
                <c:pt idx="4">
                  <c:v>4.0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02606904"/>
        <c:axId val="-2102597512"/>
      </c:scatterChart>
      <c:valAx>
        <c:axId val="-21026069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 sz="1800" b="1" i="0" baseline="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RNA pol II</a:t>
                </a:r>
                <a:endParaRPr lang="zh-CN" altLang="en-US" sz="1800" b="1" i="0" baseline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02597512"/>
        <c:crosses val="autoZero"/>
        <c:crossBetween val="midCat"/>
      </c:valAx>
      <c:valAx>
        <c:axId val="-2102597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rgbClr val="23BB48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 sz="2000" b="1" i="0" baseline="0" dirty="0" smtClean="0">
                    <a:solidFill>
                      <a:srgbClr val="23BB4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Expression</a:t>
                </a:r>
                <a:endParaRPr lang="zh-CN" altLang="en-US" sz="2000" b="1" i="0" baseline="0" dirty="0">
                  <a:solidFill>
                    <a:srgbClr val="23BB48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0260690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Experimental Gene Expression</c:v>
                </c:pt>
              </c:strCache>
            </c:strRef>
          </c:tx>
          <c:spPr>
            <a:ln w="47625">
              <a:noFill/>
            </a:ln>
          </c:spPr>
          <c:xVal>
            <c:numRef>
              <c:f>Sheet1!$A$2:$A$5</c:f>
              <c:numCache>
                <c:formatCode>General</c:formatCode>
                <c:ptCount val="4"/>
                <c:pt idx="0">
                  <c:v>5.0</c:v>
                </c:pt>
                <c:pt idx="1">
                  <c:v>1.0</c:v>
                </c:pt>
                <c:pt idx="2">
                  <c:v>3.0</c:v>
                </c:pt>
                <c:pt idx="3">
                  <c:v>6.0</c:v>
                </c:pt>
              </c:numCache>
            </c:numRef>
          </c:xVal>
          <c:yVal>
            <c:numRef>
              <c:f>Sheet1!$B$2:$B$5</c:f>
              <c:numCache>
                <c:formatCode>General</c:formatCode>
                <c:ptCount val="4"/>
                <c:pt idx="0">
                  <c:v>5.0</c:v>
                </c:pt>
                <c:pt idx="1">
                  <c:v>1.0</c:v>
                </c:pt>
                <c:pt idx="2">
                  <c:v>3.0</c:v>
                </c:pt>
                <c:pt idx="3">
                  <c:v>7.0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03088136"/>
        <c:axId val="-2103110056"/>
      </c:scatterChart>
      <c:valAx>
        <c:axId val="-2103088136"/>
        <c:scaling>
          <c:orientation val="minMax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>
                    <a:solidFill>
                      <a:srgbClr val="FF0000"/>
                    </a:solidFill>
                  </a:rPr>
                  <a:t>Promoter</a:t>
                </a:r>
                <a:r>
                  <a:rPr lang="en-US" baseline="0" dirty="0" smtClean="0">
                    <a:solidFill>
                      <a:srgbClr val="FF0000"/>
                    </a:solidFill>
                  </a:rPr>
                  <a:t> Activity (X</a:t>
                </a:r>
                <a:r>
                  <a:rPr lang="en-US" baseline="-25000" dirty="0" smtClean="0">
                    <a:solidFill>
                      <a:srgbClr val="FF0000"/>
                    </a:solidFill>
                  </a:rPr>
                  <a:t>1</a:t>
                </a:r>
                <a:r>
                  <a:rPr lang="en-US" baseline="0" dirty="0" smtClean="0">
                    <a:solidFill>
                      <a:srgbClr val="FF0000"/>
                    </a:solidFill>
                  </a:rPr>
                  <a:t>)</a:t>
                </a:r>
                <a:endParaRPr lang="en-US" dirty="0">
                  <a:solidFill>
                    <a:srgbClr val="FF0000"/>
                  </a:solidFill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103110056"/>
        <c:crosses val="autoZero"/>
        <c:crossBetween val="midCat"/>
      </c:valAx>
      <c:valAx>
        <c:axId val="-2103110056"/>
        <c:scaling>
          <c:orientation val="minMax"/>
        </c:scaling>
        <c:delete val="0"/>
        <c:axPos val="l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>
                    <a:solidFill>
                      <a:srgbClr val="23BB48"/>
                    </a:solidFill>
                  </a:rPr>
                  <a:t>Expression (Y)</a:t>
                </a:r>
                <a:endParaRPr lang="en-US" dirty="0">
                  <a:solidFill>
                    <a:srgbClr val="23BB48"/>
                  </a:solidFill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103088136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 1</c:v>
                </c:pt>
              </c:strCache>
            </c:strRef>
          </c:tx>
          <c:spPr>
            <a:ln w="47625">
              <a:noFill/>
            </a:ln>
          </c:spPr>
          <c:trendline>
            <c:spPr>
              <a:ln>
                <a:noFill/>
              </a:ln>
            </c:spPr>
            <c:trendlineType val="linear"/>
            <c:dispRSqr val="0"/>
            <c:dispEq val="0"/>
          </c:trendline>
          <c:xVal>
            <c:numRef>
              <c:f>Sheet1!$A$2:$A$6</c:f>
              <c:numCache>
                <c:formatCode>General</c:formatCode>
                <c:ptCount val="5"/>
                <c:pt idx="0">
                  <c:v>2.0</c:v>
                </c:pt>
                <c:pt idx="1">
                  <c:v>6.0</c:v>
                </c:pt>
                <c:pt idx="2">
                  <c:v>4.0</c:v>
                </c:pt>
                <c:pt idx="3">
                  <c:v>0.0</c:v>
                </c:pt>
              </c:numCache>
            </c:numRef>
          </c:xVal>
          <c:yVal>
            <c:numRef>
              <c:f>Sheet1!$B$2:$B$6</c:f>
              <c:numCache>
                <c:formatCode>General</c:formatCode>
                <c:ptCount val="5"/>
                <c:pt idx="0">
                  <c:v>5.0</c:v>
                </c:pt>
                <c:pt idx="1">
                  <c:v>1.0</c:v>
                </c:pt>
                <c:pt idx="2">
                  <c:v>3.0</c:v>
                </c:pt>
                <c:pt idx="3">
                  <c:v>7.0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56865240"/>
        <c:axId val="-2081461848"/>
      </c:scatterChart>
      <c:valAx>
        <c:axId val="-2056865240"/>
        <c:scaling>
          <c:orientation val="minMax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>
                    <a:solidFill>
                      <a:srgbClr val="766F40"/>
                    </a:solidFill>
                  </a:rPr>
                  <a:t>Repressor</a:t>
                </a:r>
                <a:r>
                  <a:rPr lang="en-US" baseline="0" dirty="0" smtClean="0">
                    <a:solidFill>
                      <a:srgbClr val="766F40"/>
                    </a:solidFill>
                  </a:rPr>
                  <a:t> Binding (X</a:t>
                </a:r>
                <a:r>
                  <a:rPr lang="en-US" baseline="-25000" dirty="0" smtClean="0">
                    <a:solidFill>
                      <a:srgbClr val="766F40"/>
                    </a:solidFill>
                  </a:rPr>
                  <a:t>2</a:t>
                </a:r>
                <a:r>
                  <a:rPr lang="en-US" baseline="0" dirty="0" smtClean="0">
                    <a:solidFill>
                      <a:srgbClr val="766F40"/>
                    </a:solidFill>
                  </a:rPr>
                  <a:t>)</a:t>
                </a:r>
                <a:endParaRPr lang="en-US" dirty="0">
                  <a:solidFill>
                    <a:srgbClr val="766F40"/>
                  </a:solidFill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81461848"/>
        <c:crosses val="autoZero"/>
        <c:crossBetween val="midCat"/>
      </c:valAx>
      <c:valAx>
        <c:axId val="-2081461848"/>
        <c:scaling>
          <c:orientation val="minMax"/>
        </c:scaling>
        <c:delete val="0"/>
        <c:axPos val="l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>
                    <a:solidFill>
                      <a:srgbClr val="23BB48"/>
                    </a:solidFill>
                  </a:rPr>
                  <a:t>Expression (Y)</a:t>
                </a:r>
                <a:endParaRPr lang="en-US" dirty="0">
                  <a:solidFill>
                    <a:srgbClr val="23BB48"/>
                  </a:solidFill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56865240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2096F4-A400-6D41-A59A-C8CD95BC7071}" type="datetimeFigureOut">
              <a:rPr lang="en-US" smtClean="0"/>
              <a:t>3/12/15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8E3C30-8109-AB4F-8A31-33B05DB4E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26851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E34462-6A27-CB4F-B8CD-BC7B5A8D16E4}" type="datetimeFigureOut">
              <a:rPr lang="en-US" smtClean="0"/>
              <a:t>3/12/15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D3C6E8-CC76-284C-B4B0-31785B530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465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makes a good feature?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C6E8-CC76-284C-B4B0-31785B53014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1459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BIAS, so we</a:t>
            </a:r>
            <a:r>
              <a:rPr lang="en-US" baseline="0" dirty="0" smtClean="0"/>
              <a:t> need more training features!  How can we get more features?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Can we add more genes?  Would that help?</a:t>
            </a:r>
          </a:p>
          <a:p>
            <a:r>
              <a:rPr lang="en-US" dirty="0" smtClean="0"/>
              <a:t>Can</a:t>
            </a:r>
            <a:r>
              <a:rPr lang="en-US" baseline="0" dirty="0" smtClean="0"/>
              <a:t> we use a more complex model?</a:t>
            </a:r>
          </a:p>
          <a:p>
            <a:r>
              <a:rPr lang="en-US" baseline="0" dirty="0" smtClean="0"/>
              <a:t>What about other </a:t>
            </a:r>
            <a:r>
              <a:rPr lang="en-US" baseline="0" dirty="0" err="1" smtClean="0"/>
              <a:t>ChIP</a:t>
            </a:r>
            <a:r>
              <a:rPr lang="en-US" baseline="0" dirty="0" smtClean="0"/>
              <a:t> data?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C6E8-CC76-284C-B4B0-31785B53014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665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C6E8-CC76-284C-B4B0-31785B53014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4422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C6E8-CC76-284C-B4B0-31785B53014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4422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C6E8-CC76-284C-B4B0-31785B53014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4422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0778B-D33C-1C43-9B42-B62436AE5ED8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Cite Cheng </a:t>
            </a:r>
            <a:r>
              <a:rPr lang="en-US" i="1" dirty="0" smtClean="0"/>
              <a:t>et al</a:t>
            </a:r>
            <a:r>
              <a:rPr lang="en-US" i="0" dirty="0" smtClean="0"/>
              <a:t>. </a:t>
            </a:r>
            <a:r>
              <a:rPr lang="en-US" i="1" dirty="0" smtClean="0"/>
              <a:t>Genome</a:t>
            </a:r>
            <a:r>
              <a:rPr lang="en-US" i="1" baseline="0" dirty="0" smtClean="0"/>
              <a:t> Research </a:t>
            </a:r>
            <a:r>
              <a:rPr lang="en-US" i="0" baseline="0" dirty="0" smtClean="0"/>
              <a:t>2013</a:t>
            </a: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5C99A-5774-E242-8849-6F955A251B8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7236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0778B-D33C-1C43-9B42-B62436AE5ED8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C6E8-CC76-284C-B4B0-31785B53014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082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Model = multinomial regression</a:t>
            </a:r>
          </a:p>
          <a:p>
            <a:endParaRPr lang="en-US" dirty="0" smtClean="0"/>
          </a:p>
          <a:p>
            <a:r>
              <a:rPr lang="en-US" dirty="0" smtClean="0"/>
              <a:t>Bias is defined by </a:t>
            </a:r>
            <a:r>
              <a:rPr lang="en-US" dirty="0" err="1" smtClean="0"/>
              <a:t>underfitting</a:t>
            </a:r>
            <a:r>
              <a:rPr lang="en-US" dirty="0" smtClean="0"/>
              <a:t> of data</a:t>
            </a:r>
          </a:p>
          <a:p>
            <a:r>
              <a:rPr lang="en-US" dirty="0" smtClean="0"/>
              <a:t>High bias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More</a:t>
            </a:r>
            <a:r>
              <a:rPr lang="en-US" baseline="0" dirty="0" smtClean="0"/>
              <a:t> training data won’t help.</a:t>
            </a:r>
          </a:p>
          <a:p>
            <a:endParaRPr lang="en-US" baseline="0" dirty="0" smtClean="0"/>
          </a:p>
          <a:p>
            <a:r>
              <a:rPr lang="en-US" baseline="0" dirty="0" smtClean="0"/>
              <a:t>High variance is defined by </a:t>
            </a:r>
            <a:r>
              <a:rPr lang="en-US" baseline="0" dirty="0" err="1" smtClean="0"/>
              <a:t>overfitting</a:t>
            </a:r>
            <a:r>
              <a:rPr lang="en-US" baseline="0" dirty="0" smtClean="0"/>
              <a:t> of data</a:t>
            </a:r>
          </a:p>
          <a:p>
            <a:r>
              <a:rPr lang="en-US" baseline="0" dirty="0" smtClean="0"/>
              <a:t>High variance </a:t>
            </a:r>
            <a:r>
              <a:rPr lang="en-US" baseline="0" dirty="0" smtClean="0">
                <a:sym typeface="Wingdings"/>
              </a:rPr>
              <a:t> More training data WILL help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C6E8-CC76-284C-B4B0-31785B53014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790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Ask students for feedback.  Are we </a:t>
            </a:r>
            <a:r>
              <a:rPr lang="en-US" dirty="0" err="1" smtClean="0"/>
              <a:t>overfitting</a:t>
            </a:r>
            <a:r>
              <a:rPr lang="en-US" baseline="0" dirty="0" smtClean="0"/>
              <a:t> or </a:t>
            </a:r>
            <a:r>
              <a:rPr lang="en-US" baseline="0" dirty="0" err="1" smtClean="0"/>
              <a:t>underfitting</a:t>
            </a:r>
            <a:r>
              <a:rPr lang="en-US" baseline="0" dirty="0" smtClean="0"/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C6E8-CC76-284C-B4B0-31785B53014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4302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Ask students for feedback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C6E8-CC76-284C-B4B0-31785B53014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9998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Ask students:</a:t>
            </a:r>
            <a:r>
              <a:rPr lang="en-US" baseline="0" dirty="0" smtClean="0"/>
              <a:t> Will more data help?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C6E8-CC76-284C-B4B0-31785B53014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282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 we add more genes?  Would that help?</a:t>
            </a:r>
          </a:p>
          <a:p>
            <a:r>
              <a:rPr lang="en-US" dirty="0" smtClean="0"/>
              <a:t>Can</a:t>
            </a:r>
            <a:r>
              <a:rPr lang="en-US" baseline="0" dirty="0" smtClean="0"/>
              <a:t> we use a more complex model?</a:t>
            </a:r>
          </a:p>
          <a:p>
            <a:r>
              <a:rPr lang="en-US" baseline="0" dirty="0" smtClean="0"/>
              <a:t>What about other </a:t>
            </a:r>
            <a:r>
              <a:rPr lang="en-US" baseline="0" dirty="0" err="1" smtClean="0"/>
              <a:t>ChIP</a:t>
            </a:r>
            <a:r>
              <a:rPr lang="en-US" baseline="0" dirty="0" smtClean="0"/>
              <a:t> data?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C6E8-CC76-284C-B4B0-31785B53014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4100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Can we add more genes?  Would that help?</a:t>
            </a:r>
          </a:p>
          <a:p>
            <a:r>
              <a:rPr lang="en-US" dirty="0" smtClean="0"/>
              <a:t>Can</a:t>
            </a:r>
            <a:r>
              <a:rPr lang="en-US" baseline="0" dirty="0" smtClean="0"/>
              <a:t> we use a more complex model?</a:t>
            </a:r>
          </a:p>
          <a:p>
            <a:r>
              <a:rPr lang="en-US" baseline="0" dirty="0" smtClean="0"/>
              <a:t>What about other </a:t>
            </a:r>
            <a:r>
              <a:rPr lang="en-US" baseline="0" dirty="0" err="1" smtClean="0"/>
              <a:t>ChIP</a:t>
            </a:r>
            <a:r>
              <a:rPr lang="en-US" baseline="0" dirty="0" smtClean="0"/>
              <a:t> data?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C6E8-CC76-284C-B4B0-31785B53014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8360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does the a</a:t>
            </a:r>
            <a:r>
              <a:rPr lang="en-US" baseline="0" dirty="0" smtClean="0"/>
              <a:t> single point on this graph mean?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This is BIAS, so we</a:t>
            </a:r>
            <a:r>
              <a:rPr lang="en-US" baseline="0" dirty="0" smtClean="0"/>
              <a:t> need more training features!  How can we get more features?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Can we add more genes?  Would that help?</a:t>
            </a:r>
          </a:p>
          <a:p>
            <a:r>
              <a:rPr lang="en-US" dirty="0" smtClean="0"/>
              <a:t>Can</a:t>
            </a:r>
            <a:r>
              <a:rPr lang="en-US" baseline="0" dirty="0" smtClean="0"/>
              <a:t> we use a more complex model?</a:t>
            </a:r>
          </a:p>
          <a:p>
            <a:r>
              <a:rPr lang="en-US" baseline="0" dirty="0" smtClean="0"/>
              <a:t>What about other </a:t>
            </a:r>
            <a:r>
              <a:rPr lang="en-US" baseline="0" dirty="0" err="1" smtClean="0"/>
              <a:t>ChIP</a:t>
            </a:r>
            <a:r>
              <a:rPr lang="en-US" baseline="0" dirty="0" smtClean="0"/>
              <a:t> data?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C6E8-CC76-284C-B4B0-31785B53014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66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A8F6-24A1-3E4A-AAF1-8EC7C0DC1A7D}" type="datetime1">
              <a:rPr lang="en-US" smtClean="0"/>
              <a:t>3/12/15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91FC3-C1C8-0F43-959D-3C364D5F6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867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7B26B-56BE-E34D-810F-6F8767035DDE}" type="datetime1">
              <a:rPr lang="en-US" smtClean="0"/>
              <a:t>3/12/15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91FC3-C1C8-0F43-959D-3C364D5F6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961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9AFC7-B3F3-4540-AD09-550ADD501A5F}" type="datetime1">
              <a:rPr lang="en-US" smtClean="0"/>
              <a:t>3/12/15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91FC3-C1C8-0F43-959D-3C364D5F6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341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5755A-210B-9741-8D56-85645439123F}" type="datetime1">
              <a:rPr lang="en-US" smtClean="0"/>
              <a:t>3/12/15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91FC3-C1C8-0F43-959D-3C364D5F6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291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B35F2-8F09-4D44-BD14-4D862A6E5E7A}" type="datetime1">
              <a:rPr lang="en-US" smtClean="0"/>
              <a:t>3/12/15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91FC3-C1C8-0F43-959D-3C364D5F6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570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B1C69-8A33-1C49-BDE9-FAC6FD8D5C82}" type="datetime1">
              <a:rPr lang="en-US" smtClean="0"/>
              <a:t>3/12/15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91FC3-C1C8-0F43-959D-3C364D5F6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919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882E0-9626-2943-AD76-A8AA76FF56EA}" type="datetime1">
              <a:rPr lang="en-US" smtClean="0"/>
              <a:t>3/12/15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91FC3-C1C8-0F43-959D-3C364D5F6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660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792D6-BAA5-EC44-A674-C5F07CDC77BC}" type="datetime1">
              <a:rPr lang="en-US" smtClean="0"/>
              <a:t>3/12/15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91FC3-C1C8-0F43-959D-3C364D5F6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120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9A9EB-39D2-DA46-8989-E15E94D02A84}" type="datetime1">
              <a:rPr lang="en-US" smtClean="0"/>
              <a:t>3/12/15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91FC3-C1C8-0F43-959D-3C364D5F6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526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AAE84-AF4D-824D-BC2B-9CD7818B2C0C}" type="datetime1">
              <a:rPr lang="en-US" smtClean="0"/>
              <a:t>3/12/15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91FC3-C1C8-0F43-959D-3C364D5F6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306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1E42E-0176-3F41-83B7-C4006B640275}" type="datetime1">
              <a:rPr lang="en-US" smtClean="0"/>
              <a:t>3/12/15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91FC3-C1C8-0F43-959D-3C364D5F6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157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CB993-3323-C146-A1A1-A36645A75C14}" type="datetime1">
              <a:rPr lang="en-US" smtClean="0"/>
              <a:t>3/12/15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891FC3-C1C8-0F43-959D-3C364D5F6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348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Model Selection in Machine Learning</a:t>
            </a:r>
            <a:br>
              <a:rPr lang="en-US" dirty="0" smtClean="0"/>
            </a:br>
            <a:r>
              <a:rPr lang="en-US" dirty="0" smtClean="0"/>
              <a:t>+</a:t>
            </a:r>
            <a:br>
              <a:rPr lang="en-US" dirty="0" smtClean="0"/>
            </a:br>
            <a:r>
              <a:rPr lang="en-US" dirty="0" smtClean="0">
                <a:solidFill>
                  <a:srgbClr val="008000"/>
                </a:solidFill>
              </a:rPr>
              <a:t>Predicting Gene Expression from </a:t>
            </a:r>
            <a:r>
              <a:rPr lang="en-US" dirty="0" err="1" smtClean="0">
                <a:solidFill>
                  <a:srgbClr val="008000"/>
                </a:solidFill>
              </a:rPr>
              <a:t>ChIP</a:t>
            </a:r>
            <a:r>
              <a:rPr lang="en-US" dirty="0" smtClean="0">
                <a:solidFill>
                  <a:srgbClr val="008000"/>
                </a:solidFill>
              </a:rPr>
              <a:t>-Seq signals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91FC3-C1C8-0F43-959D-3C364D5F63A7}" type="slidenum">
              <a:rPr lang="en-US" smtClean="0"/>
              <a:t>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190" y="4199018"/>
            <a:ext cx="1927737" cy="25337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66563" y="6600273"/>
            <a:ext cx="18774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twitter.com</a:t>
            </a:r>
            <a:r>
              <a:rPr lang="en-US" sz="1200" dirty="0"/>
              <a:t>/nature</a:t>
            </a:r>
          </a:p>
        </p:txBody>
      </p:sp>
    </p:spTree>
    <p:extLst>
      <p:ext uri="{BB962C8B-B14F-4D97-AF65-F5344CB8AC3E}">
        <p14:creationId xmlns:p14="http://schemas.microsoft.com/office/powerpoint/2010/main" val="1355173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next step?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91FC3-C1C8-0F43-959D-3C364D5F63A7}" type="slidenum">
              <a:rPr lang="en-US" smtClean="0"/>
              <a:t>10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96575" y="1668448"/>
            <a:ext cx="102774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Bias</a:t>
            </a:r>
          </a:p>
          <a:p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6087115" y="1668448"/>
            <a:ext cx="20053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Variance</a:t>
            </a:r>
          </a:p>
          <a:p>
            <a:endParaRPr lang="en-US" sz="4000" dirty="0"/>
          </a:p>
        </p:txBody>
      </p:sp>
      <p:sp>
        <p:nvSpPr>
          <p:cNvPr id="10" name="TextBox 9"/>
          <p:cNvSpPr txBox="1"/>
          <p:nvPr/>
        </p:nvSpPr>
        <p:spPr>
          <a:xfrm>
            <a:off x="850605" y="5158588"/>
            <a:ext cx="38180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More training </a:t>
            </a:r>
            <a:r>
              <a:rPr lang="en-US" sz="2200" b="1" dirty="0" smtClean="0"/>
              <a:t>features</a:t>
            </a:r>
          </a:p>
          <a:p>
            <a:r>
              <a:rPr lang="en-US" sz="2200" dirty="0" smtClean="0"/>
              <a:t>Train more complicated model</a:t>
            </a:r>
            <a:endParaRPr lang="en-US" sz="2200" dirty="0"/>
          </a:p>
        </p:txBody>
      </p:sp>
      <p:sp>
        <p:nvSpPr>
          <p:cNvPr id="12" name="TextBox 11"/>
          <p:cNvSpPr txBox="1"/>
          <p:nvPr/>
        </p:nvSpPr>
        <p:spPr>
          <a:xfrm>
            <a:off x="4675654" y="5158588"/>
            <a:ext cx="42848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More training </a:t>
            </a:r>
            <a:r>
              <a:rPr lang="en-US" sz="2200" b="1" dirty="0" smtClean="0"/>
              <a:t>examples</a:t>
            </a:r>
          </a:p>
          <a:p>
            <a:r>
              <a:rPr lang="en-US" sz="2200" dirty="0" smtClean="0"/>
              <a:t>Try fewer features </a:t>
            </a:r>
            <a:r>
              <a:rPr lang="en-US" sz="2200" dirty="0" smtClean="0">
                <a:sym typeface="Wingdings"/>
              </a:rPr>
              <a:t> Dimension Reduction</a:t>
            </a:r>
            <a:endParaRPr lang="en-US" sz="2200" dirty="0" smtClean="0"/>
          </a:p>
          <a:p>
            <a:r>
              <a:rPr lang="en-US" sz="2200" dirty="0" smtClean="0"/>
              <a:t>Simplify model</a:t>
            </a:r>
            <a:endParaRPr lang="en-US" sz="22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2844" y="2839660"/>
            <a:ext cx="4971445" cy="23429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77" y="2947674"/>
            <a:ext cx="4393015" cy="21670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1477" y="6557232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Adapted from Andrew Ng </a:t>
            </a:r>
            <a:r>
              <a:rPr lang="en-US" sz="1200" dirty="0"/>
              <a:t>– https://</a:t>
            </a:r>
            <a:r>
              <a:rPr lang="en-US" sz="1200" dirty="0" err="1"/>
              <a:t>www.youtube.com</a:t>
            </a:r>
            <a:r>
              <a:rPr lang="en-US" sz="1200" dirty="0"/>
              <a:t>/</a:t>
            </a:r>
            <a:r>
              <a:rPr lang="en-US" sz="1200" dirty="0" err="1"/>
              <a:t>watch?v</a:t>
            </a:r>
            <a:r>
              <a:rPr lang="en-US" sz="1200" dirty="0"/>
              <a:t>=DYCv5e0Isow, http://</a:t>
            </a:r>
            <a:r>
              <a:rPr lang="en-US" sz="1200" dirty="0" err="1"/>
              <a:t>see.stanford.edu</a:t>
            </a:r>
            <a:r>
              <a:rPr lang="en-US" sz="1200" dirty="0"/>
              <a:t>/materials/aimlcs229/ML-</a:t>
            </a:r>
            <a:r>
              <a:rPr lang="en-US" sz="1200" dirty="0" err="1"/>
              <a:t>advice.pdf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45721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9331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Practical Application:</a:t>
            </a:r>
            <a:br>
              <a:rPr lang="en-US" dirty="0" smtClean="0"/>
            </a:br>
            <a:r>
              <a:rPr lang="en-US" b="1" dirty="0" smtClean="0"/>
              <a:t>Predicting gene expression from </a:t>
            </a:r>
            <a:r>
              <a:rPr lang="en-US" b="1" dirty="0" err="1" smtClean="0"/>
              <a:t>ChIP</a:t>
            </a:r>
            <a:r>
              <a:rPr lang="en-US" b="1" dirty="0" smtClean="0"/>
              <a:t>-Seq signals</a:t>
            </a:r>
            <a:endParaRPr lang="en-US" b="1" dirty="0"/>
          </a:p>
        </p:txBody>
      </p:sp>
      <p:sp>
        <p:nvSpPr>
          <p:cNvPr id="52" name="Slide Number Placeholder 5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91FC3-C1C8-0F43-959D-3C364D5F63A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679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800" y="2379905"/>
            <a:ext cx="7772400" cy="1470025"/>
          </a:xfrm>
        </p:spPr>
        <p:txBody>
          <a:bodyPr/>
          <a:lstStyle/>
          <a:p>
            <a:r>
              <a:rPr lang="en-US" dirty="0" smtClean="0"/>
              <a:t>Where should we start?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91FC3-C1C8-0F43-959D-3C364D5F63A7}" type="slidenum">
              <a:rPr lang="en-US" smtClean="0"/>
              <a:t>12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452434" y="4937346"/>
            <a:ext cx="7243765" cy="1299623"/>
            <a:chOff x="762000" y="1143000"/>
            <a:chExt cx="7243765" cy="1847849"/>
          </a:xfrm>
        </p:grpSpPr>
        <p:cxnSp>
          <p:nvCxnSpPr>
            <p:cNvPr id="8" name="Straight Connector 7"/>
            <p:cNvCxnSpPr/>
            <p:nvPr/>
          </p:nvCxnSpPr>
          <p:spPr>
            <a:xfrm flipV="1">
              <a:off x="762000" y="1687513"/>
              <a:ext cx="5818188" cy="17462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2108994" y="1716882"/>
              <a:ext cx="346075" cy="7937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16200000" flipH="1">
              <a:off x="5004594" y="1683544"/>
              <a:ext cx="346075" cy="7937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2152650" y="1673225"/>
              <a:ext cx="114300" cy="46038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036763" y="1673225"/>
              <a:ext cx="115887" cy="46038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920875" y="1673225"/>
              <a:ext cx="115888" cy="46038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804988" y="1673225"/>
              <a:ext cx="115887" cy="46038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103313" y="1673225"/>
              <a:ext cx="115887" cy="46038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401888" y="1679575"/>
              <a:ext cx="115887" cy="46038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286000" y="1679575"/>
              <a:ext cx="115888" cy="46038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633663" y="1679575"/>
              <a:ext cx="114300" cy="46038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517775" y="1679575"/>
              <a:ext cx="115888" cy="46038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389313" y="1681163"/>
              <a:ext cx="115887" cy="46037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835525" y="1673225"/>
              <a:ext cx="114300" cy="46038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719638" y="1673225"/>
              <a:ext cx="115887" cy="46038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065713" y="1673225"/>
              <a:ext cx="115887" cy="46038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949825" y="1673225"/>
              <a:ext cx="115888" cy="46038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998913" y="1673225"/>
              <a:ext cx="115887" cy="46038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297488" y="1673225"/>
              <a:ext cx="114300" cy="46038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C81D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181600" y="1673225"/>
              <a:ext cx="115888" cy="46038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C81D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527675" y="1673225"/>
              <a:ext cx="115888" cy="46038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C81D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411788" y="1673225"/>
              <a:ext cx="115887" cy="46038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C81D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248400" y="1673225"/>
              <a:ext cx="115888" cy="46038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C81D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>
            <a:xfrm rot="5400000">
              <a:off x="5600700" y="1897063"/>
              <a:ext cx="914400" cy="5334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16200000" flipH="1">
              <a:off x="5067300" y="1897063"/>
              <a:ext cx="914400" cy="5334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3986212" y="2616199"/>
              <a:ext cx="1119186" cy="369887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latin typeface="+mn-lt"/>
                  <a:ea typeface="+mn-ea"/>
                  <a:cs typeface="+mn-cs"/>
                </a:rPr>
                <a:t> Bin 120-81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latin typeface="+mn-lt"/>
                  <a:ea typeface="+mn-ea"/>
                  <a:cs typeface="+mn-cs"/>
                </a:rPr>
                <a:t>(TTS-4kb to TTS)</a:t>
              </a:r>
            </a:p>
          </p:txBody>
        </p:sp>
        <p:sp>
          <p:nvSpPr>
            <p:cNvPr id="34" name="TextBox 50"/>
            <p:cNvSpPr txBox="1">
              <a:spLocks noChangeArrowheads="1"/>
            </p:cNvSpPr>
            <p:nvPr/>
          </p:nvSpPr>
          <p:spPr bwMode="auto">
            <a:xfrm>
              <a:off x="1539584" y="1177925"/>
              <a:ext cx="303241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  <a:latin typeface="Calibri" charset="0"/>
                </a:rPr>
                <a:t>TSS (transcription start site)</a:t>
              </a:r>
              <a:endParaRPr lang="en-US" dirty="0">
                <a:solidFill>
                  <a:srgbClr val="FF0000"/>
                </a:solidFill>
                <a:latin typeface="Calibri" charset="0"/>
              </a:endParaRPr>
            </a:p>
          </p:txBody>
        </p:sp>
        <p:sp>
          <p:nvSpPr>
            <p:cNvPr id="35" name="TextBox 51"/>
            <p:cNvSpPr txBox="1">
              <a:spLocks noChangeArrowheads="1"/>
            </p:cNvSpPr>
            <p:nvPr/>
          </p:nvSpPr>
          <p:spPr bwMode="auto">
            <a:xfrm>
              <a:off x="4724400" y="1143000"/>
              <a:ext cx="328136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  <a:latin typeface="Calibri" charset="0"/>
                </a:rPr>
                <a:t>TTS (transcription terminal site)</a:t>
              </a:r>
              <a:endParaRPr lang="en-US" dirty="0">
                <a:solidFill>
                  <a:srgbClr val="FF0000"/>
                </a:solidFill>
                <a:latin typeface="Calibri" charset="0"/>
              </a:endParaRPr>
            </a:p>
          </p:txBody>
        </p:sp>
        <p:sp>
          <p:nvSpPr>
            <p:cNvPr id="36" name="TextBox 52"/>
            <p:cNvSpPr txBox="1">
              <a:spLocks noChangeArrowheads="1"/>
            </p:cNvSpPr>
            <p:nvPr/>
          </p:nvSpPr>
          <p:spPr bwMode="auto">
            <a:xfrm>
              <a:off x="6629401" y="1403350"/>
              <a:ext cx="1376364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Calibri" charset="0"/>
                </a:rPr>
                <a:t>Gene</a:t>
              </a:r>
              <a:r>
                <a:rPr lang="en-US" dirty="0" smtClean="0">
                  <a:latin typeface="Calibri" charset="0"/>
                </a:rPr>
                <a:t> </a:t>
              </a:r>
              <a:r>
                <a:rPr lang="en-US" dirty="0" err="1">
                  <a:latin typeface="Calibri" charset="0"/>
                </a:rPr>
                <a:t>k</a:t>
              </a:r>
              <a:endParaRPr lang="en-US" dirty="0">
                <a:latin typeface="Calibri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181600" y="2616200"/>
              <a:ext cx="1195387" cy="369887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>
                  <a:latin typeface="+mn-lt"/>
                  <a:ea typeface="+mn-ea"/>
                  <a:cs typeface="+mn-cs"/>
                </a:rPr>
                <a:t> Bin 121-160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>
                  <a:latin typeface="+mn-lt"/>
                  <a:ea typeface="+mn-ea"/>
                  <a:cs typeface="+mn-cs"/>
                </a:rPr>
                <a:t>(TTS to TTS+4kb)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362200" y="2620962"/>
              <a:ext cx="1143000" cy="369887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>
                  <a:latin typeface="+mn-lt"/>
                  <a:ea typeface="+mn-ea"/>
                  <a:cs typeface="+mn-cs"/>
                </a:rPr>
                <a:t> Bin 41-80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>
                  <a:latin typeface="+mn-lt"/>
                  <a:ea typeface="+mn-ea"/>
                  <a:cs typeface="+mn-cs"/>
                </a:rPr>
                <a:t>(TSS to TSS+4kb)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066800" y="2616200"/>
              <a:ext cx="1143000" cy="369887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>
                  <a:latin typeface="+mn-lt"/>
                  <a:ea typeface="+mn-ea"/>
                  <a:cs typeface="+mn-cs"/>
                </a:rPr>
                <a:t> Bin 40-1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>
                  <a:latin typeface="+mn-lt"/>
                  <a:ea typeface="+mn-ea"/>
                  <a:cs typeface="+mn-cs"/>
                </a:rPr>
                <a:t>(TSS-4kb to TSS)</a:t>
              </a:r>
            </a:p>
          </p:txBody>
        </p:sp>
        <p:cxnSp>
          <p:nvCxnSpPr>
            <p:cNvPr id="40" name="Straight Connector 39"/>
            <p:cNvCxnSpPr/>
            <p:nvPr/>
          </p:nvCxnSpPr>
          <p:spPr>
            <a:xfrm rot="5400000">
              <a:off x="4381500" y="1897063"/>
              <a:ext cx="914400" cy="5334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16200000" flipH="1">
              <a:off x="3848100" y="1897063"/>
              <a:ext cx="914400" cy="5334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2705100" y="1897063"/>
              <a:ext cx="914400" cy="5334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16200000" flipH="1">
              <a:off x="2171700" y="1897063"/>
              <a:ext cx="914400" cy="5334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1485900" y="1897063"/>
              <a:ext cx="914400" cy="5334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16200000" flipH="1">
              <a:off x="952500" y="1897063"/>
              <a:ext cx="914400" cy="5334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64"/>
            <p:cNvSpPr txBox="1">
              <a:spLocks noChangeArrowheads="1"/>
            </p:cNvSpPr>
            <p:nvPr/>
          </p:nvSpPr>
          <p:spPr bwMode="auto">
            <a:xfrm>
              <a:off x="999071" y="1676400"/>
              <a:ext cx="414337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000" dirty="0">
                  <a:latin typeface="Calibri" charset="0"/>
                </a:rPr>
                <a:t>40</a:t>
              </a:r>
            </a:p>
          </p:txBody>
        </p:sp>
        <p:sp>
          <p:nvSpPr>
            <p:cNvPr id="47" name="TextBox 65"/>
            <p:cNvSpPr txBox="1">
              <a:spLocks noChangeArrowheads="1"/>
            </p:cNvSpPr>
            <p:nvPr/>
          </p:nvSpPr>
          <p:spPr bwMode="auto">
            <a:xfrm>
              <a:off x="2090739" y="1676400"/>
              <a:ext cx="304799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000">
                  <a:latin typeface="Calibri" charset="0"/>
                </a:rPr>
                <a:t>1</a:t>
              </a:r>
            </a:p>
          </p:txBody>
        </p:sp>
        <p:sp>
          <p:nvSpPr>
            <p:cNvPr id="48" name="TextBox 67"/>
            <p:cNvSpPr txBox="1">
              <a:spLocks noChangeArrowheads="1"/>
            </p:cNvSpPr>
            <p:nvPr/>
          </p:nvSpPr>
          <p:spPr bwMode="auto">
            <a:xfrm>
              <a:off x="1752600" y="1682751"/>
              <a:ext cx="533399" cy="2476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000">
                  <a:latin typeface="Calibri" charset="0"/>
                </a:rPr>
                <a:t>4 …</a:t>
              </a:r>
            </a:p>
          </p:txBody>
        </p:sp>
        <p:sp>
          <p:nvSpPr>
            <p:cNvPr id="49" name="TextBox 68"/>
            <p:cNvSpPr txBox="1">
              <a:spLocks noChangeArrowheads="1"/>
            </p:cNvSpPr>
            <p:nvPr/>
          </p:nvSpPr>
          <p:spPr bwMode="auto">
            <a:xfrm>
              <a:off x="2209800" y="1682751"/>
              <a:ext cx="685800" cy="2476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000">
                  <a:latin typeface="Calibri" charset="0"/>
                </a:rPr>
                <a:t>41  ….44</a:t>
              </a:r>
            </a:p>
          </p:txBody>
        </p:sp>
        <p:sp>
          <p:nvSpPr>
            <p:cNvPr id="50" name="TextBox 69"/>
            <p:cNvSpPr txBox="1">
              <a:spLocks noChangeArrowheads="1"/>
            </p:cNvSpPr>
            <p:nvPr/>
          </p:nvSpPr>
          <p:spPr bwMode="auto">
            <a:xfrm>
              <a:off x="3276601" y="1674813"/>
              <a:ext cx="457199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000" dirty="0">
                  <a:latin typeface="Calibri" charset="0"/>
                </a:rPr>
                <a:t>80</a:t>
              </a:r>
            </a:p>
          </p:txBody>
        </p:sp>
        <p:sp>
          <p:nvSpPr>
            <p:cNvPr id="51" name="TextBox 70"/>
            <p:cNvSpPr txBox="1">
              <a:spLocks noChangeArrowheads="1"/>
            </p:cNvSpPr>
            <p:nvPr/>
          </p:nvSpPr>
          <p:spPr bwMode="auto">
            <a:xfrm>
              <a:off x="3886200" y="1676400"/>
              <a:ext cx="381000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000">
                  <a:latin typeface="Calibri" charset="0"/>
                </a:rPr>
                <a:t>120</a:t>
              </a:r>
            </a:p>
          </p:txBody>
        </p:sp>
        <p:sp>
          <p:nvSpPr>
            <p:cNvPr id="52" name="TextBox 71"/>
            <p:cNvSpPr txBox="1">
              <a:spLocks noChangeArrowheads="1"/>
            </p:cNvSpPr>
            <p:nvPr/>
          </p:nvSpPr>
          <p:spPr bwMode="auto">
            <a:xfrm>
              <a:off x="4953000" y="1676400"/>
              <a:ext cx="381000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000">
                  <a:latin typeface="Calibri" charset="0"/>
                </a:rPr>
                <a:t>81</a:t>
              </a:r>
            </a:p>
          </p:txBody>
        </p:sp>
        <p:sp>
          <p:nvSpPr>
            <p:cNvPr id="53" name="TextBox 72"/>
            <p:cNvSpPr txBox="1">
              <a:spLocks noChangeArrowheads="1"/>
            </p:cNvSpPr>
            <p:nvPr/>
          </p:nvSpPr>
          <p:spPr bwMode="auto">
            <a:xfrm>
              <a:off x="5105400" y="1676400"/>
              <a:ext cx="381000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000">
                  <a:latin typeface="Calibri" charset="0"/>
                </a:rPr>
                <a:t>121</a:t>
              </a:r>
            </a:p>
          </p:txBody>
        </p:sp>
        <p:sp>
          <p:nvSpPr>
            <p:cNvPr id="54" name="TextBox 75"/>
            <p:cNvSpPr txBox="1">
              <a:spLocks noChangeArrowheads="1"/>
            </p:cNvSpPr>
            <p:nvPr/>
          </p:nvSpPr>
          <p:spPr bwMode="auto">
            <a:xfrm>
              <a:off x="6111876" y="1676400"/>
              <a:ext cx="381000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000">
                  <a:latin typeface="Calibri" charset="0"/>
                </a:rPr>
                <a:t>160</a:t>
              </a: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5617" y="74055"/>
            <a:ext cx="3398287" cy="2548715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325094" y="136189"/>
            <a:ext cx="3264579" cy="2323484"/>
            <a:chOff x="0" y="2516590"/>
            <a:chExt cx="4068774" cy="2943304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3"/>
            <a:srcRect l="5882" t="47739"/>
            <a:stretch/>
          </p:blipFill>
          <p:spPr>
            <a:xfrm>
              <a:off x="109852" y="2831164"/>
              <a:ext cx="3958922" cy="2628730"/>
            </a:xfrm>
            <a:prstGeom prst="rect">
              <a:avLst/>
            </a:prstGeom>
          </p:spPr>
        </p:pic>
        <p:sp>
          <p:nvSpPr>
            <p:cNvPr id="58" name="Rectangle 57"/>
            <p:cNvSpPr/>
            <p:nvPr/>
          </p:nvSpPr>
          <p:spPr>
            <a:xfrm>
              <a:off x="0" y="2516590"/>
              <a:ext cx="1549732" cy="15146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9" name="Picture 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2403" y="3255481"/>
            <a:ext cx="5651501" cy="16463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5051" y="6658158"/>
            <a:ext cx="912204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Park </a:t>
            </a:r>
            <a:r>
              <a:rPr lang="en-US" sz="900" i="1" dirty="0" smtClean="0"/>
              <a:t>et al</a:t>
            </a:r>
            <a:r>
              <a:rPr lang="en-US" sz="900" dirty="0" smtClean="0"/>
              <a:t> </a:t>
            </a:r>
            <a:r>
              <a:rPr lang="en-US" sz="900" i="1" dirty="0" smtClean="0"/>
              <a:t>Nature Reviews Genetics </a:t>
            </a:r>
            <a:r>
              <a:rPr lang="en-US" sz="900" dirty="0" smtClean="0"/>
              <a:t>2009, </a:t>
            </a:r>
            <a:r>
              <a:rPr lang="en-US" sz="900" dirty="0" err="1" smtClean="0"/>
              <a:t>Rozowsky</a:t>
            </a:r>
            <a:r>
              <a:rPr lang="en-US" sz="900" dirty="0" smtClean="0"/>
              <a:t> </a:t>
            </a:r>
            <a:r>
              <a:rPr lang="en-US" sz="900" i="1" dirty="0" smtClean="0"/>
              <a:t>et al Nature Biotech </a:t>
            </a:r>
            <a:r>
              <a:rPr lang="en-US" sz="900" dirty="0" smtClean="0"/>
              <a:t>2009, </a:t>
            </a:r>
            <a:r>
              <a:rPr lang="en-US" sz="900" dirty="0"/>
              <a:t>http://</a:t>
            </a:r>
            <a:r>
              <a:rPr lang="en-US" sz="900" dirty="0" err="1"/>
              <a:t>images.nigms.nih.gov</a:t>
            </a:r>
            <a:r>
              <a:rPr lang="en-US" sz="900" dirty="0"/>
              <a:t>/</a:t>
            </a:r>
            <a:r>
              <a:rPr lang="en-US" sz="900" dirty="0" err="1"/>
              <a:t>imageRepository</a:t>
            </a:r>
            <a:r>
              <a:rPr lang="en-US" sz="900" dirty="0"/>
              <a:t>/2484/</a:t>
            </a:r>
            <a:r>
              <a:rPr lang="en-US" sz="900" dirty="0" err="1" smtClean="0"/>
              <a:t>RNA_pol_II_medium.jpg</a:t>
            </a:r>
            <a:r>
              <a:rPr lang="en-US" sz="900" dirty="0" smtClean="0"/>
              <a:t>, Cheng et</a:t>
            </a:r>
            <a:r>
              <a:rPr lang="en-US" sz="900" i="1" dirty="0" smtClean="0"/>
              <a:t> al Genome Biology 2011</a:t>
            </a:r>
            <a:endParaRPr lang="en-US" sz="900" dirty="0"/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494751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RNA is transcribed by RNA polymerase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91FC3-C1C8-0F43-959D-3C364D5F63A7}" type="slidenum">
              <a:rPr lang="en-US" smtClean="0"/>
              <a:t>13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620142" y="5750713"/>
            <a:ext cx="36807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RNA polymerase II – Crystal structure</a:t>
            </a:r>
          </a:p>
          <a:p>
            <a:pPr algn="ctr"/>
            <a:r>
              <a:rPr lang="en-US" dirty="0" smtClean="0"/>
              <a:t>Roger Kornberg Nobel Prize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068774" y="6576051"/>
            <a:ext cx="65113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images.nigms.nih.gov</a:t>
            </a:r>
            <a:r>
              <a:rPr lang="en-US" sz="1200" dirty="0"/>
              <a:t>/</a:t>
            </a:r>
            <a:r>
              <a:rPr lang="en-US" sz="1200" dirty="0" err="1"/>
              <a:t>imageRepository</a:t>
            </a:r>
            <a:r>
              <a:rPr lang="en-US" sz="1200" dirty="0"/>
              <a:t>/2484/</a:t>
            </a:r>
            <a:r>
              <a:rPr lang="en-US" sz="1200" dirty="0" err="1"/>
              <a:t>RNA_pol_II_medium.jpg</a:t>
            </a:r>
            <a:endParaRPr lang="en-US" sz="12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0" y="2516590"/>
            <a:ext cx="4068774" cy="2943304"/>
            <a:chOff x="0" y="2516590"/>
            <a:chExt cx="4068774" cy="294330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5882" t="47739"/>
            <a:stretch/>
          </p:blipFill>
          <p:spPr>
            <a:xfrm>
              <a:off x="109852" y="2831164"/>
              <a:ext cx="3958922" cy="262873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0" y="2516590"/>
              <a:ext cx="1549732" cy="15146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3697" y="1992301"/>
            <a:ext cx="4930208" cy="369765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50605" y="5467322"/>
            <a:ext cx="24213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RNA pol II </a:t>
            </a:r>
            <a:r>
              <a:rPr lang="en-US" dirty="0" err="1" smtClean="0"/>
              <a:t>ChIP</a:t>
            </a:r>
            <a:r>
              <a:rPr lang="en-US" dirty="0" smtClean="0"/>
              <a:t> at </a:t>
            </a:r>
          </a:p>
          <a:p>
            <a:pPr algn="ctr"/>
            <a:r>
              <a:rPr lang="en-US" dirty="0" smtClean="0"/>
              <a:t>Transcription Start Sites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50605" y="6131696"/>
            <a:ext cx="24667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Rozowsky</a:t>
            </a:r>
            <a:r>
              <a:rPr lang="en-US" sz="1200" dirty="0" smtClean="0"/>
              <a:t> </a:t>
            </a:r>
            <a:r>
              <a:rPr lang="en-US" sz="1200" i="1" dirty="0" smtClean="0"/>
              <a:t>et al. Nature Biotech</a:t>
            </a:r>
            <a:r>
              <a:rPr lang="en-US" sz="1200" dirty="0" smtClean="0"/>
              <a:t> 2009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22379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Relating Genomic Inputs to Outputs</a:t>
            </a:r>
            <a:endParaRPr lang="en-US" sz="3600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683" y="571484"/>
            <a:ext cx="5733160" cy="2866580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843" y="1371757"/>
            <a:ext cx="5715000" cy="2857500"/>
          </a:xfrm>
          <a:prstGeom prst="rect">
            <a:avLst/>
          </a:prstGeom>
        </p:spPr>
      </p:pic>
      <p:graphicFrame>
        <p:nvGraphicFramePr>
          <p:cNvPr id="8" name="图表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596368"/>
              </p:ext>
            </p:extLst>
          </p:nvPr>
        </p:nvGraphicFramePr>
        <p:xfrm>
          <a:off x="1383913" y="2888564"/>
          <a:ext cx="5491325" cy="3880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0" name="直接箭头连接符 9"/>
          <p:cNvCxnSpPr/>
          <p:nvPr/>
        </p:nvCxnSpPr>
        <p:spPr>
          <a:xfrm flipH="1">
            <a:off x="3712143" y="2872284"/>
            <a:ext cx="130251" cy="2758631"/>
          </a:xfrm>
          <a:prstGeom prst="straightConnector1">
            <a:avLst/>
          </a:prstGeom>
          <a:ln>
            <a:solidFill>
              <a:srgbClr val="0024FF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>
            <a:off x="5372838" y="2888564"/>
            <a:ext cx="468745" cy="597587"/>
          </a:xfrm>
          <a:prstGeom prst="straightConnector1">
            <a:avLst/>
          </a:prstGeom>
          <a:ln>
            <a:solidFill>
              <a:srgbClr val="0024FF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620486" y="1820108"/>
            <a:ext cx="1203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Cell Type 1</a:t>
            </a:r>
            <a:endParaRPr lang="en-US" sz="1800" b="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07775" y="2519232"/>
            <a:ext cx="1203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Cell Type 2</a:t>
            </a:r>
            <a:endParaRPr lang="en-US" sz="1800" b="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47688" y="6537107"/>
            <a:ext cx="22474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Mark Gerstein/</a:t>
            </a:r>
            <a:r>
              <a:rPr lang="en-US" sz="1400" dirty="0" err="1" smtClean="0"/>
              <a:t>Mengting</a:t>
            </a:r>
            <a:r>
              <a:rPr lang="en-US" sz="1400" dirty="0" smtClean="0"/>
              <a:t> </a:t>
            </a:r>
            <a:r>
              <a:rPr lang="en-US" sz="1400" dirty="0" err="1" smtClean="0"/>
              <a:t>Gu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74025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91FC3-C1C8-0F43-959D-3C364D5F63A7}" type="slidenum">
              <a:rPr lang="en-US" smtClean="0"/>
              <a:t>15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" y="533327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log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(RNA-</a:t>
            </a:r>
            <a:r>
              <a:rPr lang="en-US" sz="2400" dirty="0" err="1" smtClean="0"/>
              <a:t>Seq</a:t>
            </a:r>
            <a:r>
              <a:rPr lang="en-US" sz="2400" dirty="0" smtClean="0"/>
              <a:t> RPKM) = a + b</a:t>
            </a:r>
            <a:r>
              <a:rPr lang="en-US" sz="2400" dirty="0"/>
              <a:t>*</a:t>
            </a:r>
            <a:r>
              <a:rPr lang="en-US" sz="2400" dirty="0" smtClean="0"/>
              <a:t>log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(RNA Pol II </a:t>
            </a:r>
            <a:r>
              <a:rPr lang="en-US" sz="2400" dirty="0" err="1" smtClean="0"/>
              <a:t>ChIP</a:t>
            </a:r>
            <a:r>
              <a:rPr lang="en-US" sz="2400" dirty="0" smtClean="0"/>
              <a:t>)</a:t>
            </a:r>
            <a:br>
              <a:rPr lang="en-US" sz="2400" dirty="0" smtClean="0"/>
            </a:br>
            <a:endParaRPr lang="en-US" sz="1600" dirty="0" smtClean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286383" y="1961859"/>
            <a:ext cx="0" cy="7144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286383" y="1961859"/>
            <a:ext cx="83913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929851" y="2721655"/>
            <a:ext cx="7166650" cy="24948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082264" y="2914441"/>
            <a:ext cx="509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TSS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27795" y="2914441"/>
            <a:ext cx="723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-4000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407209" y="2914441"/>
            <a:ext cx="76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</a:t>
            </a:r>
            <a:r>
              <a:rPr lang="en-US" dirty="0" smtClean="0"/>
              <a:t>4000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" y="3878356"/>
            <a:ext cx="9144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Sum pol II </a:t>
            </a:r>
            <a:r>
              <a:rPr lang="en-US" sz="2400" dirty="0" err="1" smtClean="0"/>
              <a:t>ChIP</a:t>
            </a:r>
            <a:r>
              <a:rPr lang="en-US" sz="2400" dirty="0" smtClean="0"/>
              <a:t> signal across 8000 </a:t>
            </a:r>
            <a:r>
              <a:rPr lang="en-US" sz="2400" dirty="0" err="1" smtClean="0"/>
              <a:t>bp</a:t>
            </a:r>
            <a:r>
              <a:rPr lang="en-US" sz="2400" dirty="0" smtClean="0"/>
              <a:t> centered around transcription start site.</a:t>
            </a:r>
          </a:p>
          <a:p>
            <a:pPr algn="ctr"/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6259810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Why log scale??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360359" y="3292130"/>
            <a:ext cx="44232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data from K562 cell line, ENCODE consortium</a:t>
            </a: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91498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812" y="1236315"/>
            <a:ext cx="7487509" cy="54851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we do better than this?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91FC3-C1C8-0F43-959D-3C364D5F63A7}" type="slidenum">
              <a:rPr lang="en-US" smtClean="0"/>
              <a:t>16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781006" y="6488668"/>
            <a:ext cx="22686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K562 Cell Line, ENCODE data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6070753" y="1677727"/>
            <a:ext cx="1897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Pearson’s R = 0.39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15016" y="6044400"/>
            <a:ext cx="1103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log2 scale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648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812" y="1236315"/>
            <a:ext cx="7487509" cy="54851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we do better than this?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91FC3-C1C8-0F43-959D-3C364D5F63A7}" type="slidenum">
              <a:rPr lang="en-US" smtClean="0"/>
              <a:t>17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781006" y="6488668"/>
            <a:ext cx="22686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K562 Cell Line, ENCODE data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6070753" y="1677727"/>
            <a:ext cx="1897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Pearson’s R = 0.39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8935415">
            <a:off x="3594665" y="4275264"/>
            <a:ext cx="187627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 smtClean="0">
                <a:solidFill>
                  <a:srgbClr val="01FF00"/>
                </a:solidFill>
              </a:rPr>
              <a:t>HOW?</a:t>
            </a:r>
            <a:endParaRPr lang="en-US" sz="5000" dirty="0">
              <a:solidFill>
                <a:srgbClr val="01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5016" y="6032749"/>
            <a:ext cx="1103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log2 scale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284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Learning curve: What’s our problem?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91FC3-C1C8-0F43-959D-3C364D5F63A7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112" y="1417638"/>
            <a:ext cx="6762676" cy="50331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45360" y="2324745"/>
            <a:ext cx="230104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Mean squared error</a:t>
            </a:r>
          </a:p>
          <a:p>
            <a:pPr algn="ctr"/>
            <a:r>
              <a:rPr lang="en-US" dirty="0" smtClean="0"/>
              <a:t>of </a:t>
            </a:r>
          </a:p>
          <a:p>
            <a:pPr algn="ctr"/>
            <a:r>
              <a:rPr lang="en-US" dirty="0" smtClean="0"/>
              <a:t>Linear Regression</a:t>
            </a:r>
          </a:p>
          <a:p>
            <a:pPr algn="ctr"/>
            <a:r>
              <a:rPr lang="en-US" dirty="0" smtClean="0"/>
              <a:t>for </a:t>
            </a:r>
          </a:p>
          <a:p>
            <a:pPr algn="ctr"/>
            <a:r>
              <a:rPr lang="en-US" dirty="0" smtClean="0"/>
              <a:t>pol II </a:t>
            </a:r>
            <a:r>
              <a:rPr lang="en-US" dirty="0" err="1" smtClean="0"/>
              <a:t>ChIP</a:t>
            </a:r>
            <a:r>
              <a:rPr lang="en-US" dirty="0" smtClean="0"/>
              <a:t> vs. RNA-Seq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737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Learning curve: What’s our problem?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91FC3-C1C8-0F43-959D-3C364D5F63A7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112" y="1417638"/>
            <a:ext cx="6762676" cy="50331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45360" y="2324745"/>
            <a:ext cx="230104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Mean squared error</a:t>
            </a:r>
          </a:p>
          <a:p>
            <a:pPr algn="ctr"/>
            <a:r>
              <a:rPr lang="en-US" dirty="0" smtClean="0"/>
              <a:t>of </a:t>
            </a:r>
          </a:p>
          <a:p>
            <a:pPr algn="ctr"/>
            <a:r>
              <a:rPr lang="en-US" dirty="0" smtClean="0"/>
              <a:t>Linear Regression</a:t>
            </a:r>
          </a:p>
          <a:p>
            <a:pPr algn="ctr"/>
            <a:r>
              <a:rPr lang="en-US" dirty="0" smtClean="0"/>
              <a:t>for </a:t>
            </a:r>
          </a:p>
          <a:p>
            <a:pPr algn="ctr"/>
            <a:r>
              <a:rPr lang="en-US" dirty="0" smtClean="0"/>
              <a:t>pol II </a:t>
            </a:r>
            <a:r>
              <a:rPr lang="en-US" dirty="0" err="1" smtClean="0"/>
              <a:t>ChIP</a:t>
            </a:r>
            <a:r>
              <a:rPr lang="en-US" dirty="0" smtClean="0"/>
              <a:t> vs. RNA-Seq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4544326" y="2819513"/>
            <a:ext cx="4509370" cy="2933102"/>
            <a:chOff x="4544326" y="2819513"/>
            <a:chExt cx="4509370" cy="2933102"/>
          </a:xfrm>
        </p:grpSpPr>
        <p:sp>
          <p:nvSpPr>
            <p:cNvPr id="3" name="Rectangle 2"/>
            <p:cNvSpPr/>
            <p:nvPr/>
          </p:nvSpPr>
          <p:spPr>
            <a:xfrm>
              <a:off x="4544326" y="2819513"/>
              <a:ext cx="4509370" cy="245833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780681" y="2982626"/>
              <a:ext cx="3969206" cy="27699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 dirty="0" smtClean="0"/>
                <a:t>This is </a:t>
              </a:r>
              <a:r>
                <a:rPr lang="en-US" sz="3000" dirty="0" smtClean="0">
                  <a:solidFill>
                    <a:srgbClr val="FF0000"/>
                  </a:solidFill>
                </a:rPr>
                <a:t>BIAS</a:t>
              </a:r>
            </a:p>
            <a:p>
              <a:endParaRPr lang="en-US" sz="2400" dirty="0">
                <a:solidFill>
                  <a:srgbClr val="FF0000"/>
                </a:solidFill>
              </a:endParaRPr>
            </a:p>
            <a:p>
              <a:r>
                <a:rPr lang="en-US" sz="2400" dirty="0"/>
                <a:t>More training </a:t>
              </a:r>
              <a:r>
                <a:rPr lang="en-US" sz="2400" b="1" dirty="0" smtClean="0"/>
                <a:t>features </a:t>
              </a:r>
              <a:r>
                <a:rPr lang="en-US" sz="2400" dirty="0" smtClean="0"/>
                <a:t>and/or</a:t>
              </a:r>
              <a:endParaRPr lang="en-US" sz="2400" b="1" dirty="0"/>
            </a:p>
            <a:p>
              <a:r>
                <a:rPr lang="en-US" sz="2400" dirty="0" smtClean="0"/>
                <a:t>More complicated </a:t>
              </a:r>
              <a:r>
                <a:rPr lang="en-US" sz="2400" dirty="0"/>
                <a:t>model</a:t>
              </a:r>
            </a:p>
            <a:p>
              <a:endParaRPr lang="en-US" sz="2400" dirty="0" smtClean="0">
                <a:solidFill>
                  <a:srgbClr val="FF0000"/>
                </a:solidFill>
              </a:endParaRPr>
            </a:p>
            <a:p>
              <a:endParaRPr lang="en-US" sz="2400" dirty="0">
                <a:solidFill>
                  <a:srgbClr val="FF0000"/>
                </a:solidFill>
              </a:endParaRPr>
            </a:p>
            <a:p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8" name="Down Arrow 7"/>
            <p:cNvSpPr/>
            <p:nvPr/>
          </p:nvSpPr>
          <p:spPr>
            <a:xfrm>
              <a:off x="6734924" y="3483614"/>
              <a:ext cx="198087" cy="407780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63943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Review and warm-up questions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913037" y="6488668"/>
            <a:ext cx="1230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Andrew 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91FC3-C1C8-0F43-959D-3C364D5F63A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185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5170" b="10007"/>
          <a:stretch/>
        </p:blipFill>
        <p:spPr>
          <a:xfrm>
            <a:off x="1474152" y="901922"/>
            <a:ext cx="6539547" cy="50516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14287" y="5804999"/>
            <a:ext cx="4132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Proportion of training data (15,000 genes)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441062" y="3308051"/>
            <a:ext cx="2122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Mean squared error</a:t>
            </a:r>
          </a:p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Polynomial regression: </a:t>
            </a:r>
            <a:br>
              <a:rPr lang="en-US" dirty="0" smtClean="0"/>
            </a:br>
            <a:r>
              <a:rPr lang="en-US" dirty="0" smtClean="0"/>
              <a:t>polII </a:t>
            </a:r>
            <a:r>
              <a:rPr lang="en-US" dirty="0" err="1" smtClean="0"/>
              <a:t>ChIP</a:t>
            </a:r>
            <a:r>
              <a:rPr lang="en-US" dirty="0" smtClean="0"/>
              <a:t> vs. RNA-Seq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91FC3-C1C8-0F43-959D-3C364D5F63A7}" type="slidenum">
              <a:rPr lang="en-US" smtClean="0"/>
              <a:t>20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2090866" y="2509554"/>
            <a:ext cx="9143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log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(RNA-</a:t>
            </a:r>
            <a:r>
              <a:rPr lang="en-US" sz="1600" dirty="0" err="1" smtClean="0"/>
              <a:t>Seq</a:t>
            </a:r>
            <a:r>
              <a:rPr lang="en-US" sz="1600" dirty="0" smtClean="0"/>
              <a:t> RPKM) = a + b</a:t>
            </a:r>
            <a:r>
              <a:rPr lang="en-US" sz="1600" dirty="0"/>
              <a:t>*</a:t>
            </a:r>
            <a:r>
              <a:rPr lang="en-US" sz="1600" dirty="0" smtClean="0"/>
              <a:t>log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(RNA Pol II </a:t>
            </a:r>
            <a:r>
              <a:rPr lang="en-US" sz="1600" dirty="0" err="1" smtClean="0"/>
              <a:t>ChIP</a:t>
            </a:r>
            <a:r>
              <a:rPr lang="en-US" sz="1600" dirty="0" smtClean="0"/>
              <a:t>)</a:t>
            </a:r>
          </a:p>
          <a:p>
            <a:pPr algn="r"/>
            <a:r>
              <a:rPr lang="en-US" sz="1600" dirty="0" smtClean="0"/>
              <a:t>  + c*log</a:t>
            </a:r>
            <a:r>
              <a:rPr lang="en-US" sz="1600" baseline="-25000" dirty="0" smtClean="0"/>
              <a:t>2</a:t>
            </a:r>
            <a:r>
              <a:rPr lang="en-US" sz="1600" dirty="0"/>
              <a:t>(RNA Pol II </a:t>
            </a:r>
            <a:r>
              <a:rPr lang="en-US" sz="1600" dirty="0" err="1"/>
              <a:t>ChIP</a:t>
            </a:r>
            <a:r>
              <a:rPr lang="en-US" sz="1600" dirty="0" smtClean="0"/>
              <a:t>)^2</a:t>
            </a:r>
          </a:p>
          <a:p>
            <a:pPr algn="r"/>
            <a:r>
              <a:rPr lang="en-US" sz="1600" dirty="0"/>
              <a:t>+ </a:t>
            </a:r>
            <a:r>
              <a:rPr lang="en-US" sz="1600" dirty="0" smtClean="0"/>
              <a:t>d*</a:t>
            </a:r>
            <a:r>
              <a:rPr lang="en-US" sz="1600" dirty="0"/>
              <a:t>log</a:t>
            </a:r>
            <a:r>
              <a:rPr lang="en-US" sz="1600" baseline="-25000" dirty="0"/>
              <a:t>2</a:t>
            </a:r>
            <a:r>
              <a:rPr lang="en-US" sz="1600" dirty="0"/>
              <a:t>(RNA Pol II </a:t>
            </a:r>
            <a:r>
              <a:rPr lang="en-US" sz="1600" dirty="0" err="1"/>
              <a:t>ChIP</a:t>
            </a:r>
            <a:r>
              <a:rPr lang="en-US" sz="1600" dirty="0"/>
              <a:t>)</a:t>
            </a:r>
            <a:r>
              <a:rPr lang="en-US" sz="1600" dirty="0" smtClean="0"/>
              <a:t>^3</a:t>
            </a:r>
            <a:endParaRPr lang="en-US" sz="1600" dirty="0"/>
          </a:p>
          <a:p>
            <a:pPr algn="ctr"/>
            <a:r>
              <a:rPr lang="en-US" sz="1600" dirty="0" smtClean="0"/>
              <a:t>                                                                                                                                                 + …        </a:t>
            </a:r>
          </a:p>
          <a:p>
            <a:pPr algn="r"/>
            <a:r>
              <a:rPr lang="en-US" sz="1600" dirty="0" smtClean="0"/>
              <a:t>+j*</a:t>
            </a:r>
            <a:r>
              <a:rPr lang="en-US" sz="1600" dirty="0"/>
              <a:t>log</a:t>
            </a:r>
            <a:r>
              <a:rPr lang="en-US" sz="1600" baseline="-25000" dirty="0"/>
              <a:t>2</a:t>
            </a:r>
            <a:r>
              <a:rPr lang="en-US" sz="1600" dirty="0"/>
              <a:t>(RNA Pol II </a:t>
            </a:r>
            <a:r>
              <a:rPr lang="en-US" sz="1600" dirty="0" err="1"/>
              <a:t>ChIP</a:t>
            </a:r>
            <a:r>
              <a:rPr lang="en-US" sz="1600" dirty="0"/>
              <a:t>)</a:t>
            </a:r>
            <a:r>
              <a:rPr lang="en-US" sz="1600" dirty="0" smtClean="0"/>
              <a:t>^10</a:t>
            </a:r>
            <a:endParaRPr lang="en-US" sz="1600" dirty="0"/>
          </a:p>
          <a:p>
            <a:pPr algn="r"/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2806470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5170" b="10007"/>
          <a:stretch/>
        </p:blipFill>
        <p:spPr>
          <a:xfrm>
            <a:off x="1474152" y="901922"/>
            <a:ext cx="6539547" cy="50516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14287" y="5804999"/>
            <a:ext cx="4132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Proportion of training data (15,000 genes)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441062" y="3308051"/>
            <a:ext cx="2122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Mean squared error</a:t>
            </a:r>
          </a:p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Polynomial regression: </a:t>
            </a:r>
            <a:br>
              <a:rPr lang="en-US" dirty="0" smtClean="0"/>
            </a:br>
            <a:r>
              <a:rPr lang="en-US" dirty="0" smtClean="0"/>
              <a:t>polII </a:t>
            </a:r>
            <a:r>
              <a:rPr lang="en-US" dirty="0" err="1" smtClean="0"/>
              <a:t>ChIP</a:t>
            </a:r>
            <a:r>
              <a:rPr lang="en-US" dirty="0" smtClean="0"/>
              <a:t> vs. RNA-Seq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91FC3-C1C8-0F43-959D-3C364D5F63A7}" type="slidenum">
              <a:rPr lang="en-US" smtClean="0"/>
              <a:t>21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44326" y="2819513"/>
            <a:ext cx="4509370" cy="245833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780681" y="2982626"/>
            <a:ext cx="3969206" cy="2769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dirty="0" smtClean="0"/>
              <a:t>Still </a:t>
            </a:r>
            <a:r>
              <a:rPr lang="en-US" sz="3000" dirty="0" smtClean="0">
                <a:solidFill>
                  <a:srgbClr val="FF0000"/>
                </a:solidFill>
              </a:rPr>
              <a:t>BIASED!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/>
              <a:t>More training </a:t>
            </a:r>
            <a:r>
              <a:rPr lang="en-US" sz="2400" b="1" dirty="0" smtClean="0"/>
              <a:t>features </a:t>
            </a:r>
            <a:r>
              <a:rPr lang="en-US" sz="2400" dirty="0" smtClean="0"/>
              <a:t>and/or</a:t>
            </a:r>
            <a:endParaRPr lang="en-US" sz="2400" b="1" dirty="0"/>
          </a:p>
          <a:p>
            <a:r>
              <a:rPr lang="en-US" sz="2400" strike="sngStrike" dirty="0" smtClean="0"/>
              <a:t>More complicated </a:t>
            </a:r>
            <a:r>
              <a:rPr lang="en-US" sz="2400" strike="sngStrike" dirty="0"/>
              <a:t>model</a:t>
            </a:r>
          </a:p>
          <a:p>
            <a:endParaRPr lang="en-US" sz="2400" dirty="0" smtClean="0">
              <a:solidFill>
                <a:srgbClr val="FF0000"/>
              </a:solidFill>
            </a:endParaRPr>
          </a:p>
          <a:p>
            <a:endParaRPr lang="en-US" sz="2400" dirty="0">
              <a:solidFill>
                <a:srgbClr val="FF0000"/>
              </a:solidFill>
            </a:endParaRPr>
          </a:p>
          <a:p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869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61" r="5358"/>
          <a:stretch/>
        </p:blipFill>
        <p:spPr>
          <a:xfrm>
            <a:off x="-280205" y="109758"/>
            <a:ext cx="9812227" cy="3449581"/>
          </a:xfrm>
          <a:prstGeom prst="rect">
            <a:avLst/>
          </a:prstGeom>
        </p:spPr>
      </p:pic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1839052092"/>
              </p:ext>
            </p:extLst>
          </p:nvPr>
        </p:nvGraphicFramePr>
        <p:xfrm>
          <a:off x="457911" y="2273587"/>
          <a:ext cx="3806407" cy="3312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478527808"/>
              </p:ext>
            </p:extLst>
          </p:nvPr>
        </p:nvGraphicFramePr>
        <p:xfrm>
          <a:off x="4264318" y="2273587"/>
          <a:ext cx="4107549" cy="3259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21327" y="6201387"/>
            <a:ext cx="6177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b="0" dirty="0" smtClean="0">
                <a:solidFill>
                  <a:srgbClr val="00B400"/>
                </a:solidFill>
                <a:latin typeface="Calibri"/>
                <a:ea typeface="+mn-ea"/>
                <a:cs typeface="+mn-cs"/>
              </a:rPr>
              <a:t>Y</a:t>
            </a:r>
            <a:r>
              <a:rPr lang="en-US" sz="28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= a</a:t>
            </a:r>
            <a:r>
              <a:rPr lang="en-US" sz="2800" b="0" dirty="0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X</a:t>
            </a:r>
            <a:r>
              <a:rPr lang="en-US" sz="2800" b="0" baseline="-25000" dirty="0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1</a:t>
            </a:r>
            <a:r>
              <a:rPr lang="en-US" sz="2800" b="0" dirty="0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8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+ b</a:t>
            </a:r>
            <a:r>
              <a:rPr lang="en-US" sz="2800" b="0" dirty="0" smtClean="0">
                <a:solidFill>
                  <a:srgbClr val="68360F"/>
                </a:solidFill>
                <a:latin typeface="Calibri"/>
                <a:ea typeface="+mn-ea"/>
                <a:cs typeface="+mn-cs"/>
              </a:rPr>
              <a:t>X</a:t>
            </a:r>
            <a:r>
              <a:rPr lang="en-US" sz="2800" b="0" baseline="-25000" dirty="0" smtClean="0">
                <a:solidFill>
                  <a:srgbClr val="68360F"/>
                </a:solidFill>
                <a:latin typeface="Calibri"/>
                <a:ea typeface="+mn-ea"/>
                <a:cs typeface="+mn-cs"/>
              </a:rPr>
              <a:t>2</a:t>
            </a:r>
            <a:r>
              <a:rPr lang="en-US" sz="28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+ c </a:t>
            </a:r>
            <a:endParaRPr lang="en-US" sz="2800" b="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47688" y="6537107"/>
            <a:ext cx="22474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Mark Gerstein/</a:t>
            </a:r>
            <a:r>
              <a:rPr lang="en-US" sz="1400" dirty="0" err="1" smtClean="0"/>
              <a:t>Mengting</a:t>
            </a:r>
            <a:r>
              <a:rPr lang="en-US" sz="1400" dirty="0" smtClean="0"/>
              <a:t> </a:t>
            </a:r>
            <a:r>
              <a:rPr lang="en-US" sz="1400" dirty="0" err="1" smtClean="0"/>
              <a:t>Gu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0034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 more signals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91FC3-C1C8-0F43-959D-3C364D5F63A7}" type="slidenum">
              <a:rPr lang="en-US" smtClean="0"/>
              <a:t>23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518367" y="1723723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Total signal from Promoter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102097" y="2165991"/>
            <a:ext cx="476903" cy="343608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716869" y="1723723"/>
            <a:ext cx="1005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RNA-Seq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258405" y="2165991"/>
            <a:ext cx="476903" cy="3436088"/>
          </a:xfrm>
          <a:prstGeom prst="rect">
            <a:avLst/>
          </a:prstGeom>
          <a:solidFill>
            <a:schemeClr val="accent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81502" y="2165991"/>
            <a:ext cx="476903" cy="3436088"/>
          </a:xfrm>
          <a:prstGeom prst="rect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304599" y="2159546"/>
            <a:ext cx="476903" cy="3436088"/>
          </a:xfrm>
          <a:prstGeom prst="rect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827696" y="2164441"/>
            <a:ext cx="476903" cy="3436088"/>
          </a:xfrm>
          <a:prstGeom prst="rect">
            <a:avLst/>
          </a:prstGeom>
          <a:solidFill>
            <a:srgbClr val="660066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350793" y="2164441"/>
            <a:ext cx="476903" cy="3436088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873890" y="2159546"/>
            <a:ext cx="476903" cy="3436088"/>
          </a:xfrm>
          <a:prstGeom prst="rect">
            <a:avLst/>
          </a:prstGeom>
          <a:solidFill>
            <a:schemeClr val="accent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396987" y="2164441"/>
            <a:ext cx="476903" cy="3436088"/>
          </a:xfrm>
          <a:prstGeom prst="rect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920084" y="2164441"/>
            <a:ext cx="476903" cy="3436088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943071" y="2131971"/>
            <a:ext cx="882461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Gene 1</a:t>
            </a:r>
          </a:p>
          <a:p>
            <a:pPr algn="ctr"/>
            <a:r>
              <a:rPr lang="en-US" dirty="0" smtClean="0"/>
              <a:t>Gene 2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/>
              <a:t> </a:t>
            </a:r>
            <a:r>
              <a:rPr lang="en-US" dirty="0" smtClean="0"/>
              <a:t>   …</a:t>
            </a:r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dirty="0"/>
              <a:t> </a:t>
            </a:r>
            <a:r>
              <a:rPr lang="en-US" dirty="0" smtClean="0"/>
              <a:t>   …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dirty="0" smtClean="0"/>
              <a:t>Gene N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1534537" y="3781202"/>
            <a:ext cx="12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H3K27me3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 rot="16200000">
            <a:off x="2069408" y="3781202"/>
            <a:ext cx="1098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H3K9me3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 rot="16200000">
            <a:off x="2492242" y="3793959"/>
            <a:ext cx="12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H3K36me3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3027112" y="3842533"/>
            <a:ext cx="1098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H3K4me1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 rot="16200000">
            <a:off x="3548863" y="3803882"/>
            <a:ext cx="1030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H3K27Ac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 rot="16200000">
            <a:off x="4011611" y="3837815"/>
            <a:ext cx="1057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RNA polII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 rot="16200000">
            <a:off x="4452117" y="3839699"/>
            <a:ext cx="10986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H3K4me1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 rot="16200000">
            <a:off x="4942988" y="3852456"/>
            <a:ext cx="10986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H3K4me3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957688" y="2165991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4304599" y="2188671"/>
            <a:ext cx="535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900</a:t>
            </a:r>
          </a:p>
          <a:p>
            <a:pPr algn="ctr"/>
            <a:r>
              <a:rPr lang="en-US" dirty="0" smtClean="0"/>
              <a:t> 29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4747482" y="2188671"/>
            <a:ext cx="535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340</a:t>
            </a:r>
          </a:p>
          <a:p>
            <a:r>
              <a:rPr lang="en-US" dirty="0"/>
              <a:t> </a:t>
            </a:r>
            <a:r>
              <a:rPr lang="en-US" dirty="0" smtClean="0"/>
              <a:t>99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1910293" y="2396017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2404460" y="2183784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2357065" y="2413810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135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2851775" y="2183784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624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2861080" y="2413810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135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3314728" y="2188671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592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3314728" y="2412153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272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5228225" y="2183784"/>
            <a:ext cx="4708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22</a:t>
            </a:r>
          </a:p>
          <a:p>
            <a:r>
              <a:rPr lang="en-US" dirty="0"/>
              <a:t> </a:t>
            </a:r>
            <a:r>
              <a:rPr lang="en-US" dirty="0" smtClean="0"/>
              <a:t>94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3834264" y="2166089"/>
            <a:ext cx="535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125</a:t>
            </a:r>
          </a:p>
          <a:p>
            <a:r>
              <a:rPr lang="en-US" dirty="0" smtClean="0"/>
              <a:t>224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7135006" y="2200012"/>
            <a:ext cx="418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29</a:t>
            </a:r>
          </a:p>
          <a:p>
            <a:pPr algn="ctr"/>
            <a:r>
              <a:rPr lang="en-US" dirty="0"/>
              <a:t>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54700" y="5964337"/>
            <a:ext cx="2653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Take log</a:t>
            </a:r>
            <a:r>
              <a:rPr lang="en-US" baseline="-25000" dirty="0" smtClean="0"/>
              <a:t>2</a:t>
            </a:r>
            <a:r>
              <a:rPr lang="en-US" dirty="0" smtClean="0"/>
              <a:t> of each element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478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5006" b="9401"/>
          <a:stretch/>
        </p:blipFill>
        <p:spPr>
          <a:xfrm>
            <a:off x="1462812" y="901922"/>
            <a:ext cx="6550887" cy="50857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Linear Regression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91FC3-C1C8-0F43-959D-3C364D5F63A7}" type="slidenum">
              <a:rPr lang="en-US" smtClean="0"/>
              <a:t>24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464699" y="6253712"/>
            <a:ext cx="6177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b="0" dirty="0" smtClean="0">
                <a:solidFill>
                  <a:srgbClr val="00B400"/>
                </a:solidFill>
                <a:latin typeface="Calibri"/>
                <a:ea typeface="+mn-ea"/>
                <a:cs typeface="+mn-cs"/>
              </a:rPr>
              <a:t>Y</a:t>
            </a:r>
            <a:r>
              <a:rPr lang="en-US" sz="28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= a</a:t>
            </a:r>
            <a:r>
              <a:rPr lang="en-US" sz="2800" b="0" dirty="0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X</a:t>
            </a:r>
            <a:r>
              <a:rPr lang="en-US" sz="2800" b="0" baseline="-25000" dirty="0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1</a:t>
            </a:r>
            <a:r>
              <a:rPr lang="en-US" sz="2800" b="0" dirty="0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8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+ b</a:t>
            </a:r>
            <a:r>
              <a:rPr lang="en-US" sz="2800" b="0" dirty="0" smtClean="0">
                <a:solidFill>
                  <a:srgbClr val="68360F"/>
                </a:solidFill>
                <a:latin typeface="Calibri"/>
                <a:ea typeface="+mn-ea"/>
                <a:cs typeface="+mn-cs"/>
              </a:rPr>
              <a:t>X</a:t>
            </a:r>
            <a:r>
              <a:rPr lang="en-US" sz="2800" b="0" baseline="-25000" dirty="0" smtClean="0">
                <a:solidFill>
                  <a:srgbClr val="68360F"/>
                </a:solidFill>
                <a:latin typeface="Calibri"/>
                <a:ea typeface="+mn-ea"/>
                <a:cs typeface="+mn-cs"/>
              </a:rPr>
              <a:t>2</a:t>
            </a:r>
            <a:r>
              <a:rPr lang="en-US" sz="2800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+ c + …</a:t>
            </a:r>
            <a:endParaRPr lang="en-US" sz="2800" b="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14287" y="5804999"/>
            <a:ext cx="4132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Proportion of training data (15,000 genes)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441062" y="3308051"/>
            <a:ext cx="2122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Mean squared error</a:t>
            </a:r>
          </a:p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09" y="5329688"/>
            <a:ext cx="2415347" cy="152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799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5170" b="10007"/>
          <a:stretch/>
        </p:blipFill>
        <p:spPr>
          <a:xfrm>
            <a:off x="1474152" y="901922"/>
            <a:ext cx="6539547" cy="50516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Linear Regression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91FC3-C1C8-0F43-959D-3C364D5F63A7}" type="slidenum">
              <a:rPr lang="en-US" smtClean="0"/>
              <a:t>25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09" y="5329688"/>
            <a:ext cx="2415347" cy="15283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490978" y="2292303"/>
            <a:ext cx="4509370" cy="245833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727333" y="2455416"/>
            <a:ext cx="3969206" cy="2769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dirty="0" smtClean="0"/>
              <a:t>Still </a:t>
            </a:r>
            <a:r>
              <a:rPr lang="en-US" sz="3000" dirty="0" smtClean="0">
                <a:solidFill>
                  <a:srgbClr val="FF0000"/>
                </a:solidFill>
              </a:rPr>
              <a:t>BIASED!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/>
              <a:t>More training </a:t>
            </a:r>
            <a:r>
              <a:rPr lang="en-US" sz="2400" b="1" dirty="0" smtClean="0"/>
              <a:t>features </a:t>
            </a:r>
            <a:r>
              <a:rPr lang="en-US" sz="2400" dirty="0" smtClean="0"/>
              <a:t>and/or</a:t>
            </a:r>
            <a:endParaRPr lang="en-US" sz="2400" b="1" dirty="0"/>
          </a:p>
          <a:p>
            <a:r>
              <a:rPr lang="en-US" sz="2400" dirty="0" smtClean="0"/>
              <a:t>More complicated </a:t>
            </a:r>
            <a:r>
              <a:rPr lang="en-US" sz="2400" dirty="0"/>
              <a:t>model</a:t>
            </a:r>
          </a:p>
          <a:p>
            <a:endParaRPr lang="en-US" sz="2400" dirty="0" smtClean="0">
              <a:solidFill>
                <a:srgbClr val="FF0000"/>
              </a:solidFill>
            </a:endParaRPr>
          </a:p>
          <a:p>
            <a:endParaRPr lang="en-US" sz="2400" dirty="0">
              <a:solidFill>
                <a:srgbClr val="FF0000"/>
              </a:solidFill>
            </a:endParaRPr>
          </a:p>
          <a:p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14287" y="5804999"/>
            <a:ext cx="4132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Proportion of training data (15,000 genes)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441062" y="3308051"/>
            <a:ext cx="2122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Mean squared error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50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 Forest Regression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91FC3-C1C8-0F43-959D-3C364D5F63A7}" type="slidenum">
              <a:rPr lang="en-US" smtClean="0"/>
              <a:t>26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25821"/>
            <a:ext cx="3369699" cy="213217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755532" y="2109281"/>
            <a:ext cx="33398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Training correlation: 0.93</a:t>
            </a:r>
          </a:p>
          <a:p>
            <a:r>
              <a:rPr lang="en-US" sz="2400" dirty="0" smtClean="0"/>
              <a:t>Test correlation: </a:t>
            </a:r>
            <a:r>
              <a:rPr lang="en-US" sz="2400" dirty="0" smtClean="0"/>
              <a:t>0.52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566982" y="2344204"/>
            <a:ext cx="1755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Log-transformed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907932" y="3092678"/>
            <a:ext cx="33398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Training correlation: 0.95</a:t>
            </a:r>
          </a:p>
          <a:p>
            <a:r>
              <a:rPr lang="en-US" sz="2400" dirty="0" smtClean="0"/>
              <a:t>Test correlation: 0.16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719382" y="3327601"/>
            <a:ext cx="2156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 Log-transformed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495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5775331"/>
            <a:ext cx="2133600" cy="365125"/>
          </a:xfrm>
        </p:spPr>
        <p:txBody>
          <a:bodyPr/>
          <a:lstStyle/>
          <a:p>
            <a:fld id="{49891FC3-C1C8-0F43-959D-3C364D5F63A7}" type="slidenum">
              <a:rPr lang="en-US" smtClean="0"/>
              <a:t>27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64" y="3387518"/>
            <a:ext cx="3621979" cy="27861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7598" y="3384813"/>
            <a:ext cx="3422756" cy="26266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9765" y="3178108"/>
            <a:ext cx="1813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Training: R = 0.95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553200" y="3200147"/>
            <a:ext cx="1447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Test: R = 0.52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116941" y="5943864"/>
            <a:ext cx="2470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Predicted log2(RPKM+1)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89858" y="6057901"/>
            <a:ext cx="2470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Predicted log2(RPKM+1)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rot="16200000">
            <a:off x="-1050896" y="4497648"/>
            <a:ext cx="2471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Observed log2</a:t>
            </a:r>
            <a:r>
              <a:rPr lang="en-US" dirty="0"/>
              <a:t>(RPKM+1)</a:t>
            </a:r>
          </a:p>
        </p:txBody>
      </p:sp>
      <p:sp>
        <p:nvSpPr>
          <p:cNvPr id="15" name="Rectangle 14"/>
          <p:cNvSpPr/>
          <p:nvPr/>
        </p:nvSpPr>
        <p:spPr>
          <a:xfrm rot="16200000">
            <a:off x="4252036" y="4565136"/>
            <a:ext cx="2471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Observed log2</a:t>
            </a:r>
            <a:r>
              <a:rPr lang="en-US" dirty="0"/>
              <a:t>(RPKM+1)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04" y="127537"/>
            <a:ext cx="4586354" cy="290201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721843" y="598692"/>
            <a:ext cx="435197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Random Forest Regression</a:t>
            </a:r>
            <a:endParaRPr lang="en-US" sz="3000" dirty="0"/>
          </a:p>
        </p:txBody>
      </p:sp>
      <p:sp>
        <p:nvSpPr>
          <p:cNvPr id="19" name="TextBox 18"/>
          <p:cNvSpPr txBox="1"/>
          <p:nvPr/>
        </p:nvSpPr>
        <p:spPr>
          <a:xfrm>
            <a:off x="5016928" y="1933935"/>
            <a:ext cx="38934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Candy:</a:t>
            </a:r>
          </a:p>
          <a:p>
            <a:r>
              <a:rPr lang="en-US" dirty="0" smtClean="0"/>
              <a:t>What’s the problem – Bias or Variance?</a:t>
            </a:r>
          </a:p>
          <a:p>
            <a:r>
              <a:rPr lang="en-US" dirty="0" smtClean="0"/>
              <a:t>What should we do now?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700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the best model setup?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91FC3-C1C8-0F43-959D-3C364D5F63A7}" type="slidenum">
              <a:rPr lang="en-US" smtClean="0"/>
              <a:t>28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616" y="2229654"/>
            <a:ext cx="4857617" cy="131063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386600" y="1809434"/>
            <a:ext cx="2026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One bin around TSS</a:t>
            </a:r>
            <a:endParaRPr lang="en-US" dirty="0"/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5581" y="4968963"/>
            <a:ext cx="5668127" cy="1387387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4140380" y="3743368"/>
            <a:ext cx="65053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Vs.</a:t>
            </a:r>
            <a:endParaRPr lang="en-US" sz="3000" dirty="0"/>
          </a:p>
        </p:txBody>
      </p:sp>
      <p:sp>
        <p:nvSpPr>
          <p:cNvPr id="65" name="TextBox 64"/>
          <p:cNvSpPr txBox="1"/>
          <p:nvPr/>
        </p:nvSpPr>
        <p:spPr>
          <a:xfrm>
            <a:off x="2491108" y="4648085"/>
            <a:ext cx="3967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80 bins around TSS + 80 bins around TTS</a:t>
            </a:r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7" y="6565422"/>
            <a:ext cx="26826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Cheng </a:t>
            </a:r>
            <a:r>
              <a:rPr lang="en-US" sz="1400" i="1" dirty="0" smtClean="0"/>
              <a:t>et al</a:t>
            </a:r>
            <a:r>
              <a:rPr lang="en-US" sz="1400" dirty="0" smtClean="0"/>
              <a:t>. </a:t>
            </a:r>
            <a:r>
              <a:rPr lang="en-US" sz="1400" i="1" dirty="0" smtClean="0"/>
              <a:t>Genome Biology </a:t>
            </a:r>
            <a:r>
              <a:rPr lang="en-US" sz="1400" dirty="0" smtClean="0"/>
              <a:t>2011</a:t>
            </a:r>
            <a:endParaRPr lang="en-US" sz="1400" dirty="0"/>
          </a:p>
        </p:txBody>
      </p:sp>
      <p:sp>
        <p:nvSpPr>
          <p:cNvPr id="67" name="TextBox 66"/>
          <p:cNvSpPr txBox="1"/>
          <p:nvPr/>
        </p:nvSpPr>
        <p:spPr>
          <a:xfrm>
            <a:off x="6553200" y="1717101"/>
            <a:ext cx="24735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Candy</a:t>
            </a:r>
            <a:r>
              <a:rPr lang="en-US" dirty="0" smtClean="0"/>
              <a:t>: Which setup do we expect to perform better?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430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/>
          <p:cNvSpPr>
            <a:spLocks noGrp="1"/>
          </p:cNvSpPr>
          <p:nvPr>
            <p:ph type="title"/>
          </p:nvPr>
        </p:nvSpPr>
        <p:spPr>
          <a:xfrm>
            <a:off x="165099" y="0"/>
            <a:ext cx="8816975" cy="1014408"/>
          </a:xfrm>
        </p:spPr>
        <p:txBody>
          <a:bodyPr>
            <a:normAutofit/>
          </a:bodyPr>
          <a:lstStyle/>
          <a:p>
            <a:r>
              <a:rPr lang="en-US" sz="3600" dirty="0" smtClean="0">
                <a:ea typeface="ＭＳ Ｐゴシック" pitchFamily="-106" charset="-128"/>
                <a:cs typeface="ＭＳ Ｐゴシック" pitchFamily="-106" charset="-128"/>
              </a:rPr>
              <a:t>Effects of signal depend on Location!</a:t>
            </a:r>
            <a:endParaRPr lang="en-US" sz="3600" dirty="0"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87042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32734" y="1835150"/>
            <a:ext cx="4986337" cy="484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84"/>
          <p:cNvGrpSpPr>
            <a:grpSpLocks/>
          </p:cNvGrpSpPr>
          <p:nvPr/>
        </p:nvGrpSpPr>
        <p:grpSpPr bwMode="auto">
          <a:xfrm>
            <a:off x="4181475" y="992188"/>
            <a:ext cx="3705225" cy="957262"/>
            <a:chOff x="3403601" y="-118793"/>
            <a:chExt cx="5570610" cy="1414194"/>
          </a:xfrm>
        </p:grpSpPr>
        <p:cxnSp>
          <p:nvCxnSpPr>
            <p:cNvPr id="7" name="Straight Connector 6"/>
            <p:cNvCxnSpPr>
              <a:cxnSpLocks noChangeShapeType="1"/>
            </p:cNvCxnSpPr>
            <p:nvPr/>
          </p:nvCxnSpPr>
          <p:spPr bwMode="auto">
            <a:xfrm flipV="1">
              <a:off x="3403601" y="401856"/>
              <a:ext cx="5570610" cy="16416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>
              <a:outerShdw blurRad="38100" dist="26940" dir="5400000" algn="t" rotWithShape="0">
                <a:srgbClr val="000000">
                  <a:alpha val="50000"/>
                </a:srgbClr>
              </a:outerShdw>
            </a:effectLst>
          </p:spPr>
        </p:cxnSp>
        <p:cxnSp>
          <p:nvCxnSpPr>
            <p:cNvPr id="8" name="Straight Connector 7"/>
            <p:cNvCxnSpPr>
              <a:cxnSpLocks noChangeShapeType="1"/>
            </p:cNvCxnSpPr>
            <p:nvPr/>
          </p:nvCxnSpPr>
          <p:spPr bwMode="auto">
            <a:xfrm rot="16200000" flipH="1">
              <a:off x="4691795" y="431108"/>
              <a:ext cx="333028" cy="7161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/>
              <a:tailEnd/>
            </a:ln>
            <a:effectLst>
              <a:outerShdw blurRad="38100" dist="26940" dir="5400000" algn="t" rotWithShape="0">
                <a:srgbClr val="000000">
                  <a:alpha val="50000"/>
                </a:srgbClr>
              </a:outerShdw>
            </a:effectLst>
          </p:spPr>
        </p:cxnSp>
        <p:cxnSp>
          <p:nvCxnSpPr>
            <p:cNvPr id="9" name="Straight Connector 8"/>
            <p:cNvCxnSpPr>
              <a:cxnSpLocks noChangeShapeType="1"/>
            </p:cNvCxnSpPr>
            <p:nvPr/>
          </p:nvCxnSpPr>
          <p:spPr bwMode="auto">
            <a:xfrm rot="16200000" flipH="1">
              <a:off x="7463973" y="397082"/>
              <a:ext cx="333028" cy="9547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>
              <a:outerShdw blurRad="38100" dist="26940" dir="5400000" algn="t" rotWithShape="0">
                <a:srgbClr val="000000">
                  <a:alpha val="50000"/>
                </a:srgbClr>
              </a:outerShdw>
            </a:effectLst>
          </p:spPr>
        </p:cxn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4735392" y="387784"/>
              <a:ext cx="109789" cy="44559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  <a:effectLst>
              <a:outerShdw blurRad="38100" dist="26940" dir="5400000" algn="t" rotWithShape="0">
                <a:srgbClr val="000000">
                  <a:alpha val="50000"/>
                </a:srgbClr>
              </a:outerShdw>
            </a:effectLst>
          </p:spPr>
          <p:txBody>
            <a:bodyPr lIns="101595" tIns="50795" rIns="101595" bIns="50795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4625603" y="387784"/>
              <a:ext cx="109789" cy="44559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  <a:effectLst>
              <a:outerShdw blurRad="38100" dist="26940" dir="5400000" algn="t" rotWithShape="0">
                <a:srgbClr val="000000">
                  <a:alpha val="50000"/>
                </a:srgbClr>
              </a:outerShdw>
            </a:effectLst>
          </p:spPr>
          <p:txBody>
            <a:bodyPr lIns="101595" tIns="50795" rIns="101595" bIns="50795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4513428" y="387784"/>
              <a:ext cx="112175" cy="44559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  <a:effectLst>
              <a:outerShdw blurRad="38100" dist="26940" dir="5400000" algn="t" rotWithShape="0">
                <a:srgbClr val="000000">
                  <a:alpha val="50000"/>
                </a:srgbClr>
              </a:outerShdw>
            </a:effectLst>
          </p:spPr>
          <p:txBody>
            <a:bodyPr lIns="101595" tIns="50795" rIns="101595" bIns="50795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4401251" y="387784"/>
              <a:ext cx="112177" cy="44559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  <a:effectLst>
              <a:outerShdw blurRad="38100" dist="26940" dir="5400000" algn="t" rotWithShape="0">
                <a:srgbClr val="000000">
                  <a:alpha val="50000"/>
                </a:srgbClr>
              </a:outerShdw>
            </a:effectLst>
          </p:spPr>
          <p:txBody>
            <a:bodyPr lIns="101595" tIns="50795" rIns="101595" bIns="50795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3730583" y="387784"/>
              <a:ext cx="109789" cy="44559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  <a:effectLst>
              <a:outerShdw blurRad="38100" dist="26940" dir="5400000" algn="t" rotWithShape="0">
                <a:srgbClr val="000000">
                  <a:alpha val="50000"/>
                </a:srgbClr>
              </a:outerShdw>
            </a:effectLst>
          </p:spPr>
          <p:txBody>
            <a:bodyPr lIns="101595" tIns="50795" rIns="101595" bIns="50795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4974064" y="394819"/>
              <a:ext cx="109789" cy="44561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008000"/>
              </a:solidFill>
              <a:miter lim="800000"/>
              <a:headEnd/>
              <a:tailEnd/>
            </a:ln>
            <a:effectLst>
              <a:outerShdw blurRad="38100" dist="26940" dir="5400000" algn="t" rotWithShape="0">
                <a:srgbClr val="000000">
                  <a:alpha val="50000"/>
                </a:srgbClr>
              </a:outerShdw>
            </a:effectLst>
          </p:spPr>
          <p:txBody>
            <a:bodyPr lIns="101595" tIns="50795" rIns="101595" bIns="50795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4861889" y="394819"/>
              <a:ext cx="112175" cy="44561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008000"/>
              </a:solidFill>
              <a:miter lim="800000"/>
              <a:headEnd/>
              <a:tailEnd/>
            </a:ln>
            <a:effectLst>
              <a:outerShdw blurRad="38100" dist="26940" dir="5400000" algn="t" rotWithShape="0">
                <a:srgbClr val="000000">
                  <a:alpha val="50000"/>
                </a:srgbClr>
              </a:outerShdw>
            </a:effectLst>
          </p:spPr>
          <p:txBody>
            <a:bodyPr lIns="101595" tIns="50795" rIns="101595" bIns="50795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5196030" y="394819"/>
              <a:ext cx="109789" cy="44561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008000"/>
              </a:solidFill>
              <a:miter lim="800000"/>
              <a:headEnd/>
              <a:tailEnd/>
            </a:ln>
            <a:effectLst>
              <a:outerShdw blurRad="38100" dist="26940" dir="5400000" algn="t" rotWithShape="0">
                <a:srgbClr val="000000">
                  <a:alpha val="50000"/>
                </a:srgbClr>
              </a:outerShdw>
            </a:effectLst>
          </p:spPr>
          <p:txBody>
            <a:bodyPr lIns="101595" tIns="50795" rIns="101595" bIns="50795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5083854" y="394819"/>
              <a:ext cx="112177" cy="44561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008000"/>
              </a:solidFill>
              <a:miter lim="800000"/>
              <a:headEnd/>
              <a:tailEnd/>
            </a:ln>
            <a:effectLst>
              <a:outerShdw blurRad="38100" dist="26940" dir="5400000" algn="t" rotWithShape="0">
                <a:srgbClr val="000000">
                  <a:alpha val="50000"/>
                </a:srgbClr>
              </a:outerShdw>
            </a:effectLst>
          </p:spPr>
          <p:txBody>
            <a:bodyPr lIns="101595" tIns="50795" rIns="101595" bIns="50795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5919206" y="397165"/>
              <a:ext cx="109789" cy="42215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008000"/>
              </a:solidFill>
              <a:miter lim="800000"/>
              <a:headEnd/>
              <a:tailEnd/>
            </a:ln>
            <a:effectLst>
              <a:outerShdw blurRad="38100" dist="26940" dir="5400000" algn="t" rotWithShape="0">
                <a:srgbClr val="000000">
                  <a:alpha val="50000"/>
                </a:srgbClr>
              </a:outerShdw>
            </a:effectLst>
          </p:spPr>
          <p:txBody>
            <a:bodyPr lIns="101595" tIns="50795" rIns="101595" bIns="50795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7303505" y="387784"/>
              <a:ext cx="109789" cy="44559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0000FF"/>
              </a:solidFill>
              <a:miter lim="800000"/>
              <a:headEnd/>
              <a:tailEnd/>
            </a:ln>
            <a:effectLst>
              <a:outerShdw blurRad="38100" dist="26940" dir="5400000" algn="t" rotWithShape="0">
                <a:srgbClr val="000000">
                  <a:alpha val="50000"/>
                </a:srgbClr>
              </a:outerShdw>
            </a:effectLst>
          </p:spPr>
          <p:txBody>
            <a:bodyPr lIns="101595" tIns="50795" rIns="101595" bIns="50795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7191330" y="387784"/>
              <a:ext cx="112175" cy="44559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0000FF"/>
              </a:solidFill>
              <a:miter lim="800000"/>
              <a:headEnd/>
              <a:tailEnd/>
            </a:ln>
            <a:effectLst>
              <a:outerShdw blurRad="38100" dist="26940" dir="5400000" algn="t" rotWithShape="0">
                <a:srgbClr val="000000">
                  <a:alpha val="50000"/>
                </a:srgbClr>
              </a:outerShdw>
            </a:effectLst>
          </p:spPr>
          <p:txBody>
            <a:bodyPr lIns="101595" tIns="50795" rIns="101595" bIns="50795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7525471" y="387784"/>
              <a:ext cx="109789" cy="44559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0000FF"/>
              </a:solidFill>
              <a:miter lim="800000"/>
              <a:headEnd/>
              <a:tailEnd/>
            </a:ln>
            <a:effectLst>
              <a:outerShdw blurRad="38100" dist="26940" dir="5400000" algn="t" rotWithShape="0">
                <a:srgbClr val="000000">
                  <a:alpha val="50000"/>
                </a:srgbClr>
              </a:outerShdw>
            </a:effectLst>
          </p:spPr>
          <p:txBody>
            <a:bodyPr lIns="101595" tIns="50795" rIns="101595" bIns="50795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7413295" y="387784"/>
              <a:ext cx="112177" cy="44559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0000FF"/>
              </a:solidFill>
              <a:miter lim="800000"/>
              <a:headEnd/>
              <a:tailEnd/>
            </a:ln>
            <a:effectLst>
              <a:outerShdw blurRad="38100" dist="26940" dir="5400000" algn="t" rotWithShape="0">
                <a:srgbClr val="000000">
                  <a:alpha val="50000"/>
                </a:srgbClr>
              </a:outerShdw>
            </a:effectLst>
          </p:spPr>
          <p:txBody>
            <a:bodyPr lIns="101595" tIns="50795" rIns="101595" bIns="50795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6501567" y="387784"/>
              <a:ext cx="112177" cy="44559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0000FF"/>
              </a:solidFill>
              <a:miter lim="800000"/>
              <a:headEnd/>
              <a:tailEnd/>
            </a:ln>
            <a:effectLst>
              <a:outerShdw blurRad="38100" dist="26940" dir="5400000" algn="t" rotWithShape="0">
                <a:srgbClr val="000000">
                  <a:alpha val="50000"/>
                </a:srgbClr>
              </a:outerShdw>
            </a:effectLst>
          </p:spPr>
          <p:txBody>
            <a:bodyPr lIns="101595" tIns="50795" rIns="101595" bIns="50795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7745050" y="387784"/>
              <a:ext cx="109789" cy="44559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C81DFF"/>
              </a:solidFill>
              <a:miter lim="800000"/>
              <a:headEnd/>
              <a:tailEnd/>
            </a:ln>
            <a:effectLst>
              <a:outerShdw blurRad="38100" dist="26940" dir="5400000" algn="t" rotWithShape="0">
                <a:srgbClr val="000000">
                  <a:alpha val="50000"/>
                </a:srgbClr>
              </a:outerShdw>
            </a:effectLst>
          </p:spPr>
          <p:txBody>
            <a:bodyPr lIns="101595" tIns="50795" rIns="101595" bIns="50795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7635261" y="387784"/>
              <a:ext cx="109789" cy="44559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C81DFF"/>
              </a:solidFill>
              <a:miter lim="800000"/>
              <a:headEnd/>
              <a:tailEnd/>
            </a:ln>
            <a:effectLst>
              <a:outerShdw blurRad="38100" dist="26940" dir="5400000" algn="t" rotWithShape="0">
                <a:srgbClr val="000000">
                  <a:alpha val="50000"/>
                </a:srgbClr>
              </a:outerShdw>
            </a:effectLst>
          </p:spPr>
          <p:txBody>
            <a:bodyPr lIns="101595" tIns="50795" rIns="101595" bIns="50795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7967014" y="387784"/>
              <a:ext cx="109789" cy="44559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C81DFF"/>
              </a:solidFill>
              <a:miter lim="800000"/>
              <a:headEnd/>
              <a:tailEnd/>
            </a:ln>
            <a:effectLst>
              <a:outerShdw blurRad="38100" dist="26940" dir="5400000" algn="t" rotWithShape="0">
                <a:srgbClr val="000000">
                  <a:alpha val="50000"/>
                </a:srgbClr>
              </a:outerShdw>
            </a:effectLst>
          </p:spPr>
          <p:txBody>
            <a:bodyPr lIns="101595" tIns="50795" rIns="101595" bIns="50795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7854839" y="387784"/>
              <a:ext cx="112175" cy="44559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C81DFF"/>
              </a:solidFill>
              <a:miter lim="800000"/>
              <a:headEnd/>
              <a:tailEnd/>
            </a:ln>
            <a:effectLst>
              <a:outerShdw blurRad="38100" dist="26940" dir="5400000" algn="t" rotWithShape="0">
                <a:srgbClr val="000000">
                  <a:alpha val="50000"/>
                </a:srgbClr>
              </a:outerShdw>
            </a:effectLst>
          </p:spPr>
          <p:txBody>
            <a:bodyPr lIns="101595" tIns="50795" rIns="101595" bIns="50795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" name="Rectangle 28"/>
            <p:cNvSpPr>
              <a:spLocks noChangeArrowheads="1"/>
            </p:cNvSpPr>
            <p:nvPr/>
          </p:nvSpPr>
          <p:spPr bwMode="auto">
            <a:xfrm>
              <a:off x="8656778" y="387784"/>
              <a:ext cx="109789" cy="44559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C81DFF"/>
              </a:solidFill>
              <a:miter lim="800000"/>
              <a:headEnd/>
              <a:tailEnd/>
            </a:ln>
            <a:effectLst>
              <a:outerShdw blurRad="38100" dist="26940" dir="5400000" algn="t" rotWithShape="0">
                <a:srgbClr val="000000">
                  <a:alpha val="50000"/>
                </a:srgbClr>
              </a:outerShdw>
            </a:effectLst>
          </p:spPr>
          <p:txBody>
            <a:bodyPr lIns="101595" tIns="50795" rIns="101595" bIns="50795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30" name="Straight Connector 29"/>
            <p:cNvCxnSpPr>
              <a:cxnSpLocks noChangeShapeType="1"/>
            </p:cNvCxnSpPr>
            <p:nvPr/>
          </p:nvCxnSpPr>
          <p:spPr bwMode="auto">
            <a:xfrm rot="5400000">
              <a:off x="8035609" y="602630"/>
              <a:ext cx="874783" cy="5107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blurRad="38100" dist="26940" dir="5400000" algn="t" rotWithShape="0">
                <a:srgbClr val="000000">
                  <a:alpha val="50000"/>
                </a:srgbClr>
              </a:outerShdw>
            </a:effectLst>
          </p:spPr>
        </p:cxnSp>
        <p:cxnSp>
          <p:nvCxnSpPr>
            <p:cNvPr id="31" name="Straight Connector 30"/>
            <p:cNvCxnSpPr>
              <a:cxnSpLocks noChangeShapeType="1"/>
            </p:cNvCxnSpPr>
            <p:nvPr/>
          </p:nvCxnSpPr>
          <p:spPr bwMode="auto">
            <a:xfrm rot="16200000" flipH="1">
              <a:off x="7524850" y="602630"/>
              <a:ext cx="874783" cy="5107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blurRad="38100" dist="26940" dir="5400000" algn="t" rotWithShape="0">
                <a:srgbClr val="000000">
                  <a:alpha val="50000"/>
                </a:srgbClr>
              </a:outerShdw>
            </a:effectLst>
          </p:spPr>
        </p:cxnSp>
        <p:sp>
          <p:nvSpPr>
            <p:cNvPr id="87071" name="TextBox 50"/>
            <p:cNvSpPr txBox="1">
              <a:spLocks noChangeArrowheads="1"/>
            </p:cNvSpPr>
            <p:nvPr/>
          </p:nvSpPr>
          <p:spPr bwMode="auto">
            <a:xfrm>
              <a:off x="4076657" y="-85967"/>
              <a:ext cx="1560644" cy="560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01595" tIns="50795" rIns="101595" bIns="50795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>
                  <a:latin typeface="Calibri" pitchFamily="-106" charset="0"/>
                </a:rPr>
                <a:t>START</a:t>
              </a:r>
            </a:p>
          </p:txBody>
        </p:sp>
        <p:sp>
          <p:nvSpPr>
            <p:cNvPr id="87072" name="TextBox 51"/>
            <p:cNvSpPr txBox="1">
              <a:spLocks noChangeArrowheads="1"/>
            </p:cNvSpPr>
            <p:nvPr/>
          </p:nvSpPr>
          <p:spPr bwMode="auto">
            <a:xfrm>
              <a:off x="7197580" y="-118793"/>
              <a:ext cx="1020041" cy="560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01595" tIns="50795" rIns="101595" bIns="50795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>
                  <a:solidFill>
                    <a:srgbClr val="000000"/>
                  </a:solidFill>
                  <a:latin typeface="Calibri" pitchFamily="-106" charset="0"/>
                </a:rPr>
                <a:t>STOP</a:t>
              </a:r>
            </a:p>
          </p:txBody>
        </p:sp>
        <p:cxnSp>
          <p:nvCxnSpPr>
            <p:cNvPr id="34" name="Straight Connector 33"/>
            <p:cNvCxnSpPr>
              <a:cxnSpLocks noChangeShapeType="1"/>
            </p:cNvCxnSpPr>
            <p:nvPr/>
          </p:nvCxnSpPr>
          <p:spPr bwMode="auto">
            <a:xfrm rot="5400000">
              <a:off x="6868501" y="602630"/>
              <a:ext cx="874783" cy="5107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blurRad="38100" dist="26940" dir="5400000" algn="t" rotWithShape="0">
                <a:srgbClr val="000000">
                  <a:alpha val="50000"/>
                </a:srgbClr>
              </a:outerShdw>
            </a:effectLst>
          </p:spPr>
        </p:cxnSp>
        <p:cxnSp>
          <p:nvCxnSpPr>
            <p:cNvPr id="35" name="Straight Connector 34"/>
            <p:cNvCxnSpPr>
              <a:cxnSpLocks noChangeShapeType="1"/>
            </p:cNvCxnSpPr>
            <p:nvPr/>
          </p:nvCxnSpPr>
          <p:spPr bwMode="auto">
            <a:xfrm rot="16200000" flipH="1">
              <a:off x="6357742" y="602630"/>
              <a:ext cx="874783" cy="5107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blurRad="38100" dist="26940" dir="5400000" algn="t" rotWithShape="0">
                <a:srgbClr val="000000">
                  <a:alpha val="50000"/>
                </a:srgbClr>
              </a:outerShdw>
            </a:effectLst>
          </p:spPr>
        </p:cxnSp>
        <p:cxnSp>
          <p:nvCxnSpPr>
            <p:cNvPr id="36" name="Straight Connector 35"/>
            <p:cNvCxnSpPr>
              <a:cxnSpLocks noChangeShapeType="1"/>
            </p:cNvCxnSpPr>
            <p:nvPr/>
          </p:nvCxnSpPr>
          <p:spPr bwMode="auto">
            <a:xfrm rot="5400000">
              <a:off x="5264623" y="602630"/>
              <a:ext cx="874783" cy="5107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blurRad="38100" dist="26940" dir="5400000" algn="t" rotWithShape="0">
                <a:srgbClr val="000000">
                  <a:alpha val="50000"/>
                </a:srgbClr>
              </a:outerShdw>
            </a:effectLst>
          </p:spPr>
        </p:cxnSp>
        <p:cxnSp>
          <p:nvCxnSpPr>
            <p:cNvPr id="37" name="Straight Connector 36"/>
            <p:cNvCxnSpPr>
              <a:cxnSpLocks noChangeShapeType="1"/>
            </p:cNvCxnSpPr>
            <p:nvPr/>
          </p:nvCxnSpPr>
          <p:spPr bwMode="auto">
            <a:xfrm rot="16200000" flipH="1">
              <a:off x="4753865" y="602630"/>
              <a:ext cx="874783" cy="5107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blurRad="38100" dist="26940" dir="5400000" algn="t" rotWithShape="0">
                <a:srgbClr val="000000">
                  <a:alpha val="50000"/>
                </a:srgbClr>
              </a:outerShdw>
            </a:effectLst>
          </p:spPr>
        </p:cxnSp>
        <p:cxnSp>
          <p:nvCxnSpPr>
            <p:cNvPr id="38" name="Straight Connector 37"/>
            <p:cNvCxnSpPr>
              <a:cxnSpLocks noChangeShapeType="1"/>
            </p:cNvCxnSpPr>
            <p:nvPr/>
          </p:nvCxnSpPr>
          <p:spPr bwMode="auto">
            <a:xfrm rot="5400000">
              <a:off x="4097517" y="602630"/>
              <a:ext cx="874783" cy="5107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blurRad="38100" dist="26940" dir="5400000" algn="t" rotWithShape="0">
                <a:srgbClr val="000000">
                  <a:alpha val="50000"/>
                </a:srgbClr>
              </a:outerShdw>
            </a:effectLst>
          </p:spPr>
        </p:cxnSp>
        <p:cxnSp>
          <p:nvCxnSpPr>
            <p:cNvPr id="39" name="Straight Connector 38"/>
            <p:cNvCxnSpPr>
              <a:cxnSpLocks noChangeShapeType="1"/>
            </p:cNvCxnSpPr>
            <p:nvPr/>
          </p:nvCxnSpPr>
          <p:spPr bwMode="auto">
            <a:xfrm rot="16200000" flipH="1">
              <a:off x="3586758" y="602630"/>
              <a:ext cx="874783" cy="5107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blurRad="38100" dist="26940" dir="5400000" algn="t" rotWithShape="0">
                <a:srgbClr val="000000">
                  <a:alpha val="50000"/>
                </a:srgbClr>
              </a:outerShdw>
            </a:effectLst>
          </p:spPr>
        </p:cxnSp>
      </p:grpSp>
      <p:sp>
        <p:nvSpPr>
          <p:cNvPr id="40" name="TextBox 39"/>
          <p:cNvSpPr txBox="1"/>
          <p:nvPr/>
        </p:nvSpPr>
        <p:spPr>
          <a:xfrm>
            <a:off x="496527" y="6403574"/>
            <a:ext cx="30784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Gerstein*,…, Cheng* et al. 2010, Science</a:t>
            </a:r>
            <a:endParaRPr lang="en-US" sz="1400" i="1" dirty="0"/>
          </a:p>
        </p:txBody>
      </p:sp>
      <p:grpSp>
        <p:nvGrpSpPr>
          <p:cNvPr id="43" name="Group 42"/>
          <p:cNvGrpSpPr/>
          <p:nvPr/>
        </p:nvGrpSpPr>
        <p:grpSpPr>
          <a:xfrm>
            <a:off x="128588" y="1246188"/>
            <a:ext cx="3937000" cy="5133975"/>
            <a:chOff x="128588" y="1246188"/>
            <a:chExt cx="3937000" cy="5133975"/>
          </a:xfrm>
        </p:grpSpPr>
        <p:pic>
          <p:nvPicPr>
            <p:cNvPr id="87044" name="Picture 41" descr="markslide2.pdf"/>
            <p:cNvPicPr>
              <a:picLocks noChangeAspect="1"/>
            </p:cNvPicPr>
            <p:nvPr/>
          </p:nvPicPr>
          <p:blipFill>
            <a:blip r:embed="rId4"/>
            <a:srcRect l="15585" r="38628" b="15765"/>
            <a:stretch>
              <a:fillRect/>
            </a:stretch>
          </p:blipFill>
          <p:spPr bwMode="auto">
            <a:xfrm>
              <a:off x="128588" y="1246188"/>
              <a:ext cx="3937000" cy="5133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" name="TextBox 40"/>
            <p:cNvSpPr txBox="1"/>
            <p:nvPr/>
          </p:nvSpPr>
          <p:spPr>
            <a:xfrm>
              <a:off x="2767460" y="4121689"/>
              <a:ext cx="65094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731520" y="4061779"/>
              <a:ext cx="6509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TTS</a:t>
              </a:r>
              <a:endParaRPr lang="en-US" sz="2400" dirty="0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4321783" y="6505007"/>
            <a:ext cx="40080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Correlation between Signal and expression</a:t>
            </a:r>
            <a:endParaRPr lang="en-US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F62D0-589A-4E46-B666-DCB31B3B4DA2}" type="slidenum">
              <a:rPr lang="en-US" smtClean="0"/>
              <a:t>29</a:t>
            </a:fld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 rot="16200000">
            <a:off x="8109464" y="5879387"/>
            <a:ext cx="16595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 by Chao Cheng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49153219"/>
      </p:ext>
    </p:extLst>
  </p:cSld>
  <p:clrMapOvr>
    <a:masterClrMapping/>
  </p:clrMapOvr>
  <p:transition xmlns:p14="http://schemas.microsoft.com/office/powerpoint/2010/main" advTm="82274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vs. Cross-Validation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4151086" cy="3497943"/>
          </a:xfrm>
        </p:spPr>
        <p:txBody>
          <a:bodyPr/>
          <a:lstStyle/>
          <a:p>
            <a:r>
              <a:rPr lang="en-US" dirty="0" smtClean="0">
                <a:solidFill>
                  <a:srgbClr val="008000"/>
                </a:solidFill>
              </a:rPr>
              <a:t>Fit model </a:t>
            </a:r>
            <a:r>
              <a:rPr lang="en-US" dirty="0" smtClean="0"/>
              <a:t>to example data points</a:t>
            </a:r>
            <a:endParaRPr lang="en-US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4760686" y="1557515"/>
            <a:ext cx="4151086" cy="3497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00FF"/>
                </a:solidFill>
              </a:rPr>
              <a:t>Evaluate model </a:t>
            </a:r>
            <a:r>
              <a:rPr lang="en-US" dirty="0" smtClean="0"/>
              <a:t>on </a:t>
            </a:r>
            <a:r>
              <a:rPr lang="en-US" i="1" dirty="0" smtClean="0"/>
              <a:t>separate</a:t>
            </a:r>
            <a:r>
              <a:rPr lang="en-US" dirty="0" smtClean="0"/>
              <a:t> set of data points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91FC3-C1C8-0F43-959D-3C364D5F63A7}" type="slidenum">
              <a:rPr lang="en-US" smtClean="0"/>
              <a:t>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2228" y="3180072"/>
            <a:ext cx="6172115" cy="330325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077665" y="6633242"/>
            <a:ext cx="542920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chrisjmccormick.wordpress.com</a:t>
            </a:r>
            <a:r>
              <a:rPr lang="en-US" sz="1000" dirty="0"/>
              <a:t>/2013/07/31/k-fold-cross-validation-with-</a:t>
            </a:r>
            <a:r>
              <a:rPr lang="en-US" sz="1000" dirty="0" err="1"/>
              <a:t>matlab</a:t>
            </a:r>
            <a:r>
              <a:rPr lang="en-US" sz="1000" dirty="0"/>
              <a:t>-code/</a:t>
            </a:r>
          </a:p>
        </p:txBody>
      </p:sp>
    </p:spTree>
    <p:extLst>
      <p:ext uri="{BB962C8B-B14F-4D97-AF65-F5344CB8AC3E}">
        <p14:creationId xmlns:p14="http://schemas.microsoft.com/office/powerpoint/2010/main" val="392929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Setting up the model</a:t>
            </a:r>
            <a:endParaRPr lang="en-US" dirty="0"/>
          </a:p>
        </p:txBody>
      </p:sp>
      <p:grpSp>
        <p:nvGrpSpPr>
          <p:cNvPr id="52" name="Group 51"/>
          <p:cNvGrpSpPr/>
          <p:nvPr/>
        </p:nvGrpSpPr>
        <p:grpSpPr>
          <a:xfrm>
            <a:off x="152352" y="4126107"/>
            <a:ext cx="6828679" cy="2457449"/>
            <a:chOff x="152352" y="3230563"/>
            <a:chExt cx="6828679" cy="3494086"/>
          </a:xfrm>
        </p:grpSpPr>
        <p:sp>
          <p:nvSpPr>
            <p:cNvPr id="53" name="TextBox 64"/>
            <p:cNvSpPr txBox="1">
              <a:spLocks noChangeArrowheads="1"/>
            </p:cNvSpPr>
            <p:nvPr/>
          </p:nvSpPr>
          <p:spPr bwMode="auto">
            <a:xfrm>
              <a:off x="2565400" y="5281613"/>
              <a:ext cx="989013" cy="1239837"/>
            </a:xfrm>
            <a:prstGeom prst="rect">
              <a:avLst/>
            </a:prstGeom>
            <a:solidFill>
              <a:srgbClr val="3366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196465" y="5019827"/>
              <a:ext cx="353943" cy="1454238"/>
            </a:xfrm>
            <a:prstGeom prst="rect">
              <a:avLst/>
            </a:prstGeom>
            <a:noFill/>
          </p:spPr>
          <p:txBody>
            <a:bodyPr vert="vert27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dirty="0">
                  <a:latin typeface="Times New Roman" pitchFamily="-107" charset="0"/>
                  <a:ea typeface="新細明體" pitchFamily="-107" charset="-120"/>
                  <a:cs typeface="新細明體" pitchFamily="-107" charset="-120"/>
                </a:rPr>
                <a:t>~10000 </a:t>
              </a:r>
              <a:r>
                <a:rPr lang="en-US" sz="1100" dirty="0" err="1">
                  <a:latin typeface="Times New Roman" pitchFamily="-107" charset="0"/>
                  <a:ea typeface="新細明體" pitchFamily="-107" charset="-120"/>
                  <a:cs typeface="新細明體" pitchFamily="-107" charset="-120"/>
                </a:rPr>
                <a:t>refseq</a:t>
              </a:r>
              <a:r>
                <a:rPr lang="en-US" sz="1100" dirty="0">
                  <a:latin typeface="Times New Roman" pitchFamily="-107" charset="0"/>
                  <a:ea typeface="新細明體" pitchFamily="-107" charset="-120"/>
                  <a:cs typeface="新細明體" pitchFamily="-107" charset="-120"/>
                </a:rPr>
                <a:t> genes</a:t>
              </a:r>
            </a:p>
          </p:txBody>
        </p:sp>
        <p:sp>
          <p:nvSpPr>
            <p:cNvPr id="55" name="TextBox 67"/>
            <p:cNvSpPr txBox="1">
              <a:spLocks noChangeArrowheads="1"/>
            </p:cNvSpPr>
            <p:nvPr/>
          </p:nvSpPr>
          <p:spPr bwMode="auto">
            <a:xfrm>
              <a:off x="2719388" y="5634038"/>
              <a:ext cx="785812" cy="830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Calibri" charset="0"/>
                </a:rPr>
                <a:t>Bin 1</a:t>
              </a:r>
            </a:p>
          </p:txBody>
        </p:sp>
        <p:sp>
          <p:nvSpPr>
            <p:cNvPr id="56" name="TextBox 68"/>
            <p:cNvSpPr txBox="1">
              <a:spLocks noChangeArrowheads="1"/>
            </p:cNvSpPr>
            <p:nvPr/>
          </p:nvSpPr>
          <p:spPr bwMode="auto">
            <a:xfrm>
              <a:off x="3910013" y="5297488"/>
              <a:ext cx="989012" cy="1238250"/>
            </a:xfrm>
            <a:prstGeom prst="rect">
              <a:avLst/>
            </a:prstGeom>
            <a:solidFill>
              <a:srgbClr val="3366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57" name="TextBox 69"/>
            <p:cNvSpPr txBox="1">
              <a:spLocks noChangeArrowheads="1"/>
            </p:cNvSpPr>
            <p:nvPr/>
          </p:nvSpPr>
          <p:spPr bwMode="auto">
            <a:xfrm>
              <a:off x="4062413" y="5634038"/>
              <a:ext cx="66198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dirty="0" smtClean="0">
                  <a:latin typeface="Calibri" charset="0"/>
                </a:rPr>
                <a:t>Bin 2</a:t>
              </a:r>
              <a:endParaRPr lang="en-US" dirty="0">
                <a:latin typeface="Calibri" charset="0"/>
              </a:endParaRPr>
            </a:p>
          </p:txBody>
        </p:sp>
        <p:sp>
          <p:nvSpPr>
            <p:cNvPr id="58" name="TextBox 70"/>
            <p:cNvSpPr txBox="1">
              <a:spLocks noChangeArrowheads="1"/>
            </p:cNvSpPr>
            <p:nvPr/>
          </p:nvSpPr>
          <p:spPr bwMode="auto">
            <a:xfrm>
              <a:off x="5680075" y="5267325"/>
              <a:ext cx="989013" cy="1239838"/>
            </a:xfrm>
            <a:prstGeom prst="rect">
              <a:avLst/>
            </a:prstGeom>
            <a:solidFill>
              <a:srgbClr val="3366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59" name="TextBox 71"/>
            <p:cNvSpPr txBox="1">
              <a:spLocks noChangeArrowheads="1"/>
            </p:cNvSpPr>
            <p:nvPr/>
          </p:nvSpPr>
          <p:spPr bwMode="auto">
            <a:xfrm>
              <a:off x="5772943" y="5634038"/>
              <a:ext cx="120808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dirty="0" smtClean="0">
                  <a:latin typeface="Calibri" charset="0"/>
                </a:rPr>
                <a:t>Bin160</a:t>
              </a:r>
              <a:endParaRPr lang="en-US" dirty="0">
                <a:latin typeface="Calibri" charset="0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2001839" y="4876799"/>
              <a:ext cx="4932362" cy="1847850"/>
            </a:xfrm>
            <a:prstGeom prst="rect">
              <a:avLst/>
            </a:prstGeom>
            <a:noFill/>
            <a:ln w="2222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1676400" y="3611563"/>
              <a:ext cx="4114800" cy="15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1485900" y="3421063"/>
              <a:ext cx="381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705100" y="3421063"/>
              <a:ext cx="381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5600700" y="3421063"/>
              <a:ext cx="381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4381500" y="3421063"/>
              <a:ext cx="381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Down Arrow 65"/>
            <p:cNvSpPr/>
            <p:nvPr/>
          </p:nvSpPr>
          <p:spPr>
            <a:xfrm>
              <a:off x="3657600" y="3733800"/>
              <a:ext cx="228600" cy="990600"/>
            </a:xfrm>
            <a:prstGeom prst="downArrow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5" name="TextBox 63"/>
            <p:cNvSpPr txBox="1">
              <a:spLocks noChangeArrowheads="1"/>
            </p:cNvSpPr>
            <p:nvPr/>
          </p:nvSpPr>
          <p:spPr bwMode="auto">
            <a:xfrm>
              <a:off x="152352" y="3867656"/>
              <a:ext cx="1962151" cy="523220"/>
            </a:xfrm>
            <a:prstGeom prst="rect">
              <a:avLst/>
            </a:prstGeom>
            <a:solidFill>
              <a:srgbClr val="CCFFCC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 dirty="0">
                  <a:latin typeface="Calibri" charset="0"/>
                </a:rPr>
                <a:t>Chromatin features:</a:t>
              </a:r>
            </a:p>
            <a:p>
              <a:r>
                <a:rPr lang="en-US" sz="1400" dirty="0">
                  <a:latin typeface="Calibri" charset="0"/>
                </a:rPr>
                <a:t>Histone</a:t>
              </a:r>
              <a:r>
                <a:rPr lang="en-US" sz="1400" dirty="0" smtClean="0">
                  <a:latin typeface="Calibri" charset="0"/>
                </a:rPr>
                <a:t> modifications</a:t>
              </a:r>
              <a:endParaRPr lang="en-US" sz="1400" dirty="0">
                <a:latin typeface="Calibri" charset="0"/>
              </a:endParaRPr>
            </a:p>
          </p:txBody>
        </p:sp>
        <p:sp>
          <p:nvSpPr>
            <p:cNvPr id="116" name="TextBox 65"/>
            <p:cNvSpPr txBox="1">
              <a:spLocks noChangeArrowheads="1"/>
            </p:cNvSpPr>
            <p:nvPr/>
          </p:nvSpPr>
          <p:spPr bwMode="auto">
            <a:xfrm>
              <a:off x="2443162" y="5020003"/>
              <a:ext cx="1290638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100" dirty="0" smtClean="0">
                  <a:latin typeface="Calibri" charset="0"/>
                </a:rPr>
                <a:t>HM1, 2, 3, ……</a:t>
              </a:r>
              <a:endParaRPr lang="en-US" sz="1100" dirty="0">
                <a:latin typeface="Calibri" charset="0"/>
              </a:endParaRPr>
            </a:p>
          </p:txBody>
        </p:sp>
        <p:sp>
          <p:nvSpPr>
            <p:cNvPr id="117" name="TextBox 72"/>
            <p:cNvSpPr txBox="1">
              <a:spLocks noChangeArrowheads="1"/>
            </p:cNvSpPr>
            <p:nvPr/>
          </p:nvSpPr>
          <p:spPr bwMode="auto">
            <a:xfrm>
              <a:off x="4926012" y="5481083"/>
              <a:ext cx="717551" cy="522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800" dirty="0">
                  <a:latin typeface="Calibri" charset="0"/>
                </a:rPr>
                <a:t>……</a:t>
              </a:r>
            </a:p>
          </p:txBody>
        </p:sp>
        <p:sp>
          <p:nvSpPr>
            <p:cNvPr id="118" name="Right Arrow 117"/>
            <p:cNvSpPr/>
            <p:nvPr/>
          </p:nvSpPr>
          <p:spPr>
            <a:xfrm>
              <a:off x="2225675" y="4068763"/>
              <a:ext cx="1279525" cy="198437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9" name="TextBox 75"/>
            <p:cNvSpPr txBox="1">
              <a:spLocks noChangeArrowheads="1"/>
            </p:cNvSpPr>
            <p:nvPr/>
          </p:nvSpPr>
          <p:spPr bwMode="auto">
            <a:xfrm>
              <a:off x="3733800" y="4247482"/>
              <a:ext cx="1695450" cy="4000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dirty="0">
                  <a:solidFill>
                    <a:srgbClr val="FF0000"/>
                  </a:solidFill>
                  <a:latin typeface="Calibri" charset="0"/>
                </a:rPr>
                <a:t>Predictors</a:t>
              </a:r>
            </a:p>
          </p:txBody>
        </p:sp>
      </p:grpSp>
      <p:grpSp>
        <p:nvGrpSpPr>
          <p:cNvPr id="169" name="Group 168"/>
          <p:cNvGrpSpPr/>
          <p:nvPr/>
        </p:nvGrpSpPr>
        <p:grpSpPr>
          <a:xfrm>
            <a:off x="762000" y="2598246"/>
            <a:ext cx="7243765" cy="1299623"/>
            <a:chOff x="762000" y="1143000"/>
            <a:chExt cx="7243765" cy="1847849"/>
          </a:xfrm>
        </p:grpSpPr>
        <p:cxnSp>
          <p:nvCxnSpPr>
            <p:cNvPr id="170" name="Straight Connector 169"/>
            <p:cNvCxnSpPr/>
            <p:nvPr/>
          </p:nvCxnSpPr>
          <p:spPr>
            <a:xfrm flipV="1">
              <a:off x="762000" y="1687513"/>
              <a:ext cx="5818188" cy="17462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/>
            <p:nvPr/>
          </p:nvCxnSpPr>
          <p:spPr>
            <a:xfrm rot="16200000" flipH="1">
              <a:off x="2108994" y="1716882"/>
              <a:ext cx="346075" cy="7937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/>
            <p:nvPr/>
          </p:nvCxnSpPr>
          <p:spPr>
            <a:xfrm rot="16200000" flipH="1">
              <a:off x="5004594" y="1683544"/>
              <a:ext cx="346075" cy="7937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Rectangle 172"/>
            <p:cNvSpPr/>
            <p:nvPr/>
          </p:nvSpPr>
          <p:spPr>
            <a:xfrm>
              <a:off x="2152650" y="1673225"/>
              <a:ext cx="114300" cy="46038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2036763" y="1673225"/>
              <a:ext cx="115887" cy="46038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1920875" y="1673225"/>
              <a:ext cx="115888" cy="46038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1804988" y="1673225"/>
              <a:ext cx="115887" cy="46038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1103313" y="1673225"/>
              <a:ext cx="115887" cy="46038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2401888" y="1679575"/>
              <a:ext cx="115887" cy="46038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2286000" y="1679575"/>
              <a:ext cx="115888" cy="46038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2633663" y="1679575"/>
              <a:ext cx="114300" cy="46038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2517775" y="1679575"/>
              <a:ext cx="115888" cy="46038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3389313" y="1681163"/>
              <a:ext cx="115887" cy="46037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4835525" y="1673225"/>
              <a:ext cx="114300" cy="46038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4719638" y="1673225"/>
              <a:ext cx="115887" cy="46038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5065713" y="1673225"/>
              <a:ext cx="115887" cy="46038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4949825" y="1673225"/>
              <a:ext cx="115888" cy="46038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3998913" y="1673225"/>
              <a:ext cx="115887" cy="46038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5297488" y="1673225"/>
              <a:ext cx="114300" cy="46038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C81D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9" name="Rectangle 188"/>
            <p:cNvSpPr/>
            <p:nvPr/>
          </p:nvSpPr>
          <p:spPr>
            <a:xfrm>
              <a:off x="5181600" y="1673225"/>
              <a:ext cx="115888" cy="46038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C81D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0" name="Rectangle 189"/>
            <p:cNvSpPr/>
            <p:nvPr/>
          </p:nvSpPr>
          <p:spPr>
            <a:xfrm>
              <a:off x="5527675" y="1673225"/>
              <a:ext cx="115888" cy="46038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C81D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5411788" y="1673225"/>
              <a:ext cx="115887" cy="46038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C81D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6248400" y="1673225"/>
              <a:ext cx="115888" cy="46038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C81D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193" name="Straight Connector 192"/>
            <p:cNvCxnSpPr/>
            <p:nvPr/>
          </p:nvCxnSpPr>
          <p:spPr>
            <a:xfrm rot="5400000">
              <a:off x="5600700" y="1897063"/>
              <a:ext cx="914400" cy="5334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/>
            <p:cNvCxnSpPr/>
            <p:nvPr/>
          </p:nvCxnSpPr>
          <p:spPr>
            <a:xfrm rot="16200000" flipH="1">
              <a:off x="5067300" y="1897063"/>
              <a:ext cx="914400" cy="5334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5" name="TextBox 194"/>
            <p:cNvSpPr txBox="1"/>
            <p:nvPr/>
          </p:nvSpPr>
          <p:spPr>
            <a:xfrm>
              <a:off x="3986212" y="2616199"/>
              <a:ext cx="1119186" cy="369887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latin typeface="+mn-lt"/>
                  <a:ea typeface="+mn-ea"/>
                  <a:cs typeface="+mn-cs"/>
                </a:rPr>
                <a:t> Bin 120-81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latin typeface="+mn-lt"/>
                  <a:ea typeface="+mn-ea"/>
                  <a:cs typeface="+mn-cs"/>
                </a:rPr>
                <a:t>(TTS-4kb to TTS)</a:t>
              </a:r>
            </a:p>
          </p:txBody>
        </p:sp>
        <p:sp>
          <p:nvSpPr>
            <p:cNvPr id="196" name="TextBox 50"/>
            <p:cNvSpPr txBox="1">
              <a:spLocks noChangeArrowheads="1"/>
            </p:cNvSpPr>
            <p:nvPr/>
          </p:nvSpPr>
          <p:spPr bwMode="auto">
            <a:xfrm>
              <a:off x="1539584" y="1177925"/>
              <a:ext cx="303241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  <a:latin typeface="Calibri" charset="0"/>
                </a:rPr>
                <a:t>TSS (transcription start site)</a:t>
              </a:r>
              <a:endParaRPr lang="en-US" dirty="0">
                <a:solidFill>
                  <a:srgbClr val="FF0000"/>
                </a:solidFill>
                <a:latin typeface="Calibri" charset="0"/>
              </a:endParaRPr>
            </a:p>
          </p:txBody>
        </p:sp>
        <p:sp>
          <p:nvSpPr>
            <p:cNvPr id="197" name="TextBox 51"/>
            <p:cNvSpPr txBox="1">
              <a:spLocks noChangeArrowheads="1"/>
            </p:cNvSpPr>
            <p:nvPr/>
          </p:nvSpPr>
          <p:spPr bwMode="auto">
            <a:xfrm>
              <a:off x="4724400" y="1143000"/>
              <a:ext cx="328136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  <a:latin typeface="Calibri" charset="0"/>
                </a:rPr>
                <a:t>TTS (transcription terminal site)</a:t>
              </a:r>
              <a:endParaRPr lang="en-US" dirty="0">
                <a:solidFill>
                  <a:srgbClr val="FF0000"/>
                </a:solidFill>
                <a:latin typeface="Calibri" charset="0"/>
              </a:endParaRPr>
            </a:p>
          </p:txBody>
        </p:sp>
        <p:sp>
          <p:nvSpPr>
            <p:cNvPr id="198" name="TextBox 52"/>
            <p:cNvSpPr txBox="1">
              <a:spLocks noChangeArrowheads="1"/>
            </p:cNvSpPr>
            <p:nvPr/>
          </p:nvSpPr>
          <p:spPr bwMode="auto">
            <a:xfrm>
              <a:off x="6629401" y="1403350"/>
              <a:ext cx="1376364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Calibri" charset="0"/>
                </a:rPr>
                <a:t>Gene</a:t>
              </a:r>
              <a:r>
                <a:rPr lang="en-US" dirty="0" smtClean="0">
                  <a:latin typeface="Calibri" charset="0"/>
                </a:rPr>
                <a:t> </a:t>
              </a:r>
              <a:r>
                <a:rPr lang="en-US" dirty="0" err="1">
                  <a:latin typeface="Calibri" charset="0"/>
                </a:rPr>
                <a:t>k</a:t>
              </a:r>
              <a:endParaRPr lang="en-US" dirty="0">
                <a:latin typeface="Calibri" charset="0"/>
              </a:endParaRPr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5181600" y="2616200"/>
              <a:ext cx="1195387" cy="369887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>
                  <a:latin typeface="+mn-lt"/>
                  <a:ea typeface="+mn-ea"/>
                  <a:cs typeface="+mn-cs"/>
                </a:rPr>
                <a:t> Bin 121-160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>
                  <a:latin typeface="+mn-lt"/>
                  <a:ea typeface="+mn-ea"/>
                  <a:cs typeface="+mn-cs"/>
                </a:rPr>
                <a:t>(TTS to TTS+4kb)</a:t>
              </a:r>
            </a:p>
          </p:txBody>
        </p:sp>
        <p:sp>
          <p:nvSpPr>
            <p:cNvPr id="200" name="TextBox 199"/>
            <p:cNvSpPr txBox="1"/>
            <p:nvPr/>
          </p:nvSpPr>
          <p:spPr>
            <a:xfrm>
              <a:off x="2362200" y="2620962"/>
              <a:ext cx="1143000" cy="369887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>
                  <a:latin typeface="+mn-lt"/>
                  <a:ea typeface="+mn-ea"/>
                  <a:cs typeface="+mn-cs"/>
                </a:rPr>
                <a:t> Bin 41-80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>
                  <a:latin typeface="+mn-lt"/>
                  <a:ea typeface="+mn-ea"/>
                  <a:cs typeface="+mn-cs"/>
                </a:rPr>
                <a:t>(TSS to TSS+4kb)</a:t>
              </a:r>
            </a:p>
          </p:txBody>
        </p:sp>
        <p:sp>
          <p:nvSpPr>
            <p:cNvPr id="201" name="TextBox 200"/>
            <p:cNvSpPr txBox="1"/>
            <p:nvPr/>
          </p:nvSpPr>
          <p:spPr>
            <a:xfrm>
              <a:off x="1066800" y="2616200"/>
              <a:ext cx="1143000" cy="369887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>
                  <a:latin typeface="+mn-lt"/>
                  <a:ea typeface="+mn-ea"/>
                  <a:cs typeface="+mn-cs"/>
                </a:rPr>
                <a:t> Bin 40-1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>
                  <a:latin typeface="+mn-lt"/>
                  <a:ea typeface="+mn-ea"/>
                  <a:cs typeface="+mn-cs"/>
                </a:rPr>
                <a:t>(TSS-4kb to TSS)</a:t>
              </a:r>
            </a:p>
          </p:txBody>
        </p:sp>
        <p:cxnSp>
          <p:nvCxnSpPr>
            <p:cNvPr id="202" name="Straight Connector 201"/>
            <p:cNvCxnSpPr/>
            <p:nvPr/>
          </p:nvCxnSpPr>
          <p:spPr>
            <a:xfrm rot="5400000">
              <a:off x="4381500" y="1897063"/>
              <a:ext cx="914400" cy="5334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/>
            <p:nvPr/>
          </p:nvCxnSpPr>
          <p:spPr>
            <a:xfrm rot="16200000" flipH="1">
              <a:off x="3848100" y="1897063"/>
              <a:ext cx="914400" cy="5334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/>
            <p:cNvCxnSpPr/>
            <p:nvPr/>
          </p:nvCxnSpPr>
          <p:spPr>
            <a:xfrm rot="5400000">
              <a:off x="2705100" y="1897063"/>
              <a:ext cx="914400" cy="5334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/>
            <p:cNvCxnSpPr/>
            <p:nvPr/>
          </p:nvCxnSpPr>
          <p:spPr>
            <a:xfrm rot="16200000" flipH="1">
              <a:off x="2171700" y="1897063"/>
              <a:ext cx="914400" cy="5334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/>
            <p:cNvCxnSpPr/>
            <p:nvPr/>
          </p:nvCxnSpPr>
          <p:spPr>
            <a:xfrm rot="5400000">
              <a:off x="1485900" y="1897063"/>
              <a:ext cx="914400" cy="5334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/>
            <p:cNvCxnSpPr/>
            <p:nvPr/>
          </p:nvCxnSpPr>
          <p:spPr>
            <a:xfrm rot="16200000" flipH="1">
              <a:off x="952500" y="1897063"/>
              <a:ext cx="914400" cy="5334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8" name="TextBox 64"/>
            <p:cNvSpPr txBox="1">
              <a:spLocks noChangeArrowheads="1"/>
            </p:cNvSpPr>
            <p:nvPr/>
          </p:nvSpPr>
          <p:spPr bwMode="auto">
            <a:xfrm>
              <a:off x="999071" y="1676400"/>
              <a:ext cx="414337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000" dirty="0">
                  <a:latin typeface="Calibri" charset="0"/>
                </a:rPr>
                <a:t>40</a:t>
              </a:r>
            </a:p>
          </p:txBody>
        </p:sp>
        <p:sp>
          <p:nvSpPr>
            <p:cNvPr id="209" name="TextBox 65"/>
            <p:cNvSpPr txBox="1">
              <a:spLocks noChangeArrowheads="1"/>
            </p:cNvSpPr>
            <p:nvPr/>
          </p:nvSpPr>
          <p:spPr bwMode="auto">
            <a:xfrm>
              <a:off x="2090739" y="1676400"/>
              <a:ext cx="304799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000">
                  <a:latin typeface="Calibri" charset="0"/>
                </a:rPr>
                <a:t>1</a:t>
              </a:r>
            </a:p>
          </p:txBody>
        </p:sp>
        <p:sp>
          <p:nvSpPr>
            <p:cNvPr id="210" name="TextBox 67"/>
            <p:cNvSpPr txBox="1">
              <a:spLocks noChangeArrowheads="1"/>
            </p:cNvSpPr>
            <p:nvPr/>
          </p:nvSpPr>
          <p:spPr bwMode="auto">
            <a:xfrm>
              <a:off x="1752600" y="1682751"/>
              <a:ext cx="533399" cy="2476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000">
                  <a:latin typeface="Calibri" charset="0"/>
                </a:rPr>
                <a:t>4 …</a:t>
              </a:r>
            </a:p>
          </p:txBody>
        </p:sp>
        <p:sp>
          <p:nvSpPr>
            <p:cNvPr id="211" name="TextBox 68"/>
            <p:cNvSpPr txBox="1">
              <a:spLocks noChangeArrowheads="1"/>
            </p:cNvSpPr>
            <p:nvPr/>
          </p:nvSpPr>
          <p:spPr bwMode="auto">
            <a:xfrm>
              <a:off x="2209800" y="1682751"/>
              <a:ext cx="685800" cy="2476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000">
                  <a:latin typeface="Calibri" charset="0"/>
                </a:rPr>
                <a:t>41  ….44</a:t>
              </a:r>
            </a:p>
          </p:txBody>
        </p:sp>
        <p:sp>
          <p:nvSpPr>
            <p:cNvPr id="212" name="TextBox 69"/>
            <p:cNvSpPr txBox="1">
              <a:spLocks noChangeArrowheads="1"/>
            </p:cNvSpPr>
            <p:nvPr/>
          </p:nvSpPr>
          <p:spPr bwMode="auto">
            <a:xfrm>
              <a:off x="3276601" y="1674813"/>
              <a:ext cx="457199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000" dirty="0">
                  <a:latin typeface="Calibri" charset="0"/>
                </a:rPr>
                <a:t>80</a:t>
              </a:r>
            </a:p>
          </p:txBody>
        </p:sp>
        <p:sp>
          <p:nvSpPr>
            <p:cNvPr id="213" name="TextBox 70"/>
            <p:cNvSpPr txBox="1">
              <a:spLocks noChangeArrowheads="1"/>
            </p:cNvSpPr>
            <p:nvPr/>
          </p:nvSpPr>
          <p:spPr bwMode="auto">
            <a:xfrm>
              <a:off x="3886200" y="1676400"/>
              <a:ext cx="381000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000">
                  <a:latin typeface="Calibri" charset="0"/>
                </a:rPr>
                <a:t>120</a:t>
              </a:r>
            </a:p>
          </p:txBody>
        </p:sp>
        <p:sp>
          <p:nvSpPr>
            <p:cNvPr id="214" name="TextBox 71"/>
            <p:cNvSpPr txBox="1">
              <a:spLocks noChangeArrowheads="1"/>
            </p:cNvSpPr>
            <p:nvPr/>
          </p:nvSpPr>
          <p:spPr bwMode="auto">
            <a:xfrm>
              <a:off x="4953000" y="1676400"/>
              <a:ext cx="381000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000">
                  <a:latin typeface="Calibri" charset="0"/>
                </a:rPr>
                <a:t>81</a:t>
              </a:r>
            </a:p>
          </p:txBody>
        </p:sp>
        <p:sp>
          <p:nvSpPr>
            <p:cNvPr id="215" name="TextBox 72"/>
            <p:cNvSpPr txBox="1">
              <a:spLocks noChangeArrowheads="1"/>
            </p:cNvSpPr>
            <p:nvPr/>
          </p:nvSpPr>
          <p:spPr bwMode="auto">
            <a:xfrm>
              <a:off x="5105400" y="1676400"/>
              <a:ext cx="381000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000">
                  <a:latin typeface="Calibri" charset="0"/>
                </a:rPr>
                <a:t>121</a:t>
              </a:r>
            </a:p>
          </p:txBody>
        </p:sp>
        <p:sp>
          <p:nvSpPr>
            <p:cNvPr id="216" name="TextBox 75"/>
            <p:cNvSpPr txBox="1">
              <a:spLocks noChangeArrowheads="1"/>
            </p:cNvSpPr>
            <p:nvPr/>
          </p:nvSpPr>
          <p:spPr bwMode="auto">
            <a:xfrm>
              <a:off x="6111876" y="1676400"/>
              <a:ext cx="381000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000">
                  <a:latin typeface="Calibri" charset="0"/>
                </a:rPr>
                <a:t>160</a:t>
              </a:r>
            </a:p>
          </p:txBody>
        </p:sp>
      </p:grpSp>
      <p:sp>
        <p:nvSpPr>
          <p:cNvPr id="72" name="TextBox 76"/>
          <p:cNvSpPr txBox="1">
            <a:spLocks noChangeArrowheads="1"/>
          </p:cNvSpPr>
          <p:nvPr/>
        </p:nvSpPr>
        <p:spPr bwMode="auto">
          <a:xfrm>
            <a:off x="7792558" y="5166545"/>
            <a:ext cx="369888" cy="1239838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73" name="TextBox 78"/>
          <p:cNvSpPr txBox="1">
            <a:spLocks noChangeArrowheads="1"/>
          </p:cNvSpPr>
          <p:nvPr/>
        </p:nvSpPr>
        <p:spPr bwMode="auto">
          <a:xfrm>
            <a:off x="7355515" y="3103850"/>
            <a:ext cx="1558924" cy="369887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 charset="0"/>
              </a:rPr>
              <a:t>RNA-</a:t>
            </a:r>
            <a:r>
              <a:rPr lang="en-US" dirty="0" err="1">
                <a:latin typeface="Calibri" charset="0"/>
              </a:rPr>
              <a:t>Seq</a:t>
            </a:r>
            <a:r>
              <a:rPr lang="en-US" dirty="0">
                <a:latin typeface="Calibri" charset="0"/>
              </a:rPr>
              <a:t> data</a:t>
            </a:r>
          </a:p>
        </p:txBody>
      </p:sp>
      <p:sp>
        <p:nvSpPr>
          <p:cNvPr id="74" name="TextBox 82"/>
          <p:cNvSpPr txBox="1">
            <a:spLocks noChangeArrowheads="1"/>
          </p:cNvSpPr>
          <p:nvPr/>
        </p:nvSpPr>
        <p:spPr bwMode="auto">
          <a:xfrm>
            <a:off x="6934201" y="4206732"/>
            <a:ext cx="2209799" cy="646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Calibri" charset="0"/>
              </a:rPr>
              <a:t>Prediction target:</a:t>
            </a:r>
          </a:p>
          <a:p>
            <a:pPr algn="ctr"/>
            <a:r>
              <a:rPr lang="en-US" dirty="0">
                <a:solidFill>
                  <a:srgbClr val="FF0000"/>
                </a:solidFill>
                <a:latin typeface="Calibri" charset="0"/>
              </a:rPr>
              <a:t>Gene expression level</a:t>
            </a:r>
          </a:p>
        </p:txBody>
      </p:sp>
      <p:sp>
        <p:nvSpPr>
          <p:cNvPr id="75" name="Down Arrow 74"/>
          <p:cNvSpPr/>
          <p:nvPr/>
        </p:nvSpPr>
        <p:spPr>
          <a:xfrm>
            <a:off x="7945289" y="3591407"/>
            <a:ext cx="136525" cy="56925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7526803" y="6567586"/>
            <a:ext cx="16595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 by Chao Cheng</a:t>
            </a:r>
            <a:endParaRPr lang="en-US" sz="1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339D4-E384-5141-B3EC-0394940C394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713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3"/>
          <a:srcRect t="47715"/>
          <a:stretch/>
        </p:blipFill>
        <p:spPr bwMode="auto">
          <a:xfrm>
            <a:off x="774034" y="1513551"/>
            <a:ext cx="7180725" cy="4753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471994" y="538599"/>
            <a:ext cx="7866328" cy="6133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0090"/>
                </a:solidFill>
                <a:latin typeface="Arial"/>
              </a:rPr>
              <a:t>Support vector regression to predict gene expression levels</a:t>
            </a:r>
            <a:endParaRPr lang="en-US" sz="2800" b="1" dirty="0">
              <a:solidFill>
                <a:srgbClr val="000090"/>
              </a:solidFill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26803" y="6567586"/>
            <a:ext cx="16595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 by Chao Cheng</a:t>
            </a:r>
            <a:endParaRPr lang="en-US" sz="1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339D4-E384-5141-B3EC-0394940C394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20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Context (TA bias)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My implementation:</a:t>
            </a:r>
          </a:p>
          <a:p>
            <a:pPr lvl="1"/>
            <a:r>
              <a:rPr lang="en-US" dirty="0" smtClean="0"/>
              <a:t>Train correlation = 0.95</a:t>
            </a:r>
          </a:p>
          <a:p>
            <a:pPr lvl="1"/>
            <a:r>
              <a:rPr lang="en-US" dirty="0" smtClean="0"/>
              <a:t>Test correlation = 0.58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91FC3-C1C8-0F43-959D-3C364D5F63A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049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/>
          <p:nvPr/>
        </p:nvGrpSpPr>
        <p:grpSpPr>
          <a:xfrm>
            <a:off x="973535" y="1050254"/>
            <a:ext cx="6209030" cy="4876037"/>
            <a:chOff x="888022" y="1174430"/>
            <a:chExt cx="4373269" cy="283501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47849" y="1455830"/>
              <a:ext cx="3913442" cy="255361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888022" y="1174430"/>
              <a:ext cx="735244" cy="5633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71994" y="538599"/>
            <a:ext cx="7866328" cy="613345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000090"/>
                </a:solidFill>
                <a:latin typeface="Arial"/>
              </a:rPr>
              <a:t>Support vector machine to classify genes with high, medium and low expression</a:t>
            </a:r>
            <a:endParaRPr lang="en-US" sz="2800" b="1" dirty="0">
              <a:solidFill>
                <a:srgbClr val="000090"/>
              </a:solidFill>
              <a:latin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F62D0-589A-4E46-B666-DCB31B3B4DA2}" type="slidenum">
              <a:rPr lang="en-US" smtClean="0"/>
              <a:t>33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24098" y="6054715"/>
            <a:ext cx="68403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sz="2800" dirty="0" smtClean="0"/>
              <a:t>Areas close to TSS predict expression better</a:t>
            </a:r>
            <a:endParaRPr lang="en-US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7088909" y="6563502"/>
            <a:ext cx="2113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Adapted from Chao Cheng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271584" y="3578261"/>
            <a:ext cx="13547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</a:rPr>
              <a:t>Candy</a:t>
            </a:r>
            <a:r>
              <a:rPr lang="en-US" sz="2400" dirty="0" smtClean="0"/>
              <a:t>: Describe a ROC curve!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41020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Predicting Gene Expression with Transcription Factor </a:t>
            </a:r>
            <a:r>
              <a:rPr lang="en-US" dirty="0" err="1"/>
              <a:t>ChIP-Seq</a:t>
            </a:r>
            <a:r>
              <a:rPr lang="en-US" dirty="0"/>
              <a:t> signals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91FC3-C1C8-0F43-959D-3C364D5F63A7}" type="slidenum">
              <a:rPr lang="en-US" smtClean="0"/>
              <a:t>34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-16597" r="48810" b="2906"/>
          <a:stretch/>
        </p:blipFill>
        <p:spPr>
          <a:xfrm>
            <a:off x="1142252" y="1658893"/>
            <a:ext cx="6198508" cy="44113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21688" y="2228426"/>
            <a:ext cx="1097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| R = 0.81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550223"/>
            <a:ext cx="28053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Cheng </a:t>
            </a:r>
            <a:r>
              <a:rPr lang="en-US" sz="1400" i="1" dirty="0" smtClean="0"/>
              <a:t>et al</a:t>
            </a:r>
            <a:r>
              <a:rPr lang="en-US" sz="1400" dirty="0" smtClean="0"/>
              <a:t>. </a:t>
            </a:r>
            <a:r>
              <a:rPr lang="en-US" sz="1400" i="1" dirty="0" smtClean="0"/>
              <a:t>Genome Research </a:t>
            </a:r>
            <a:r>
              <a:rPr lang="en-US" sz="1400" dirty="0" smtClean="0"/>
              <a:t>2012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57420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Predicting Gene Expression with Transcription Factor </a:t>
            </a:r>
            <a:r>
              <a:rPr lang="en-US" dirty="0" err="1" smtClean="0"/>
              <a:t>ChIP-Seq</a:t>
            </a:r>
            <a:r>
              <a:rPr lang="en-US" dirty="0" smtClean="0"/>
              <a:t> signals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91FC3-C1C8-0F43-959D-3C364D5F63A7}" type="slidenum">
              <a:rPr lang="en-US" smtClean="0"/>
              <a:t>35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8950"/>
            <a:ext cx="9144000" cy="43281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550223"/>
            <a:ext cx="28053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Cheng </a:t>
            </a:r>
            <a:r>
              <a:rPr lang="en-US" sz="1400" i="1" dirty="0" smtClean="0"/>
              <a:t>et al</a:t>
            </a:r>
            <a:r>
              <a:rPr lang="en-US" sz="1400" dirty="0" smtClean="0"/>
              <a:t>. </a:t>
            </a:r>
            <a:r>
              <a:rPr lang="en-US" sz="1400" i="1" dirty="0" smtClean="0"/>
              <a:t>Genome Research </a:t>
            </a:r>
            <a:r>
              <a:rPr lang="en-US" sz="1400" dirty="0" smtClean="0"/>
              <a:t>2012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50400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Modeling Transcription Between Organisms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91FC3-C1C8-0F43-959D-3C364D5F63A7}" type="slidenum">
              <a:rPr lang="en-US" smtClean="0"/>
              <a:t>36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8500"/>
            <a:ext cx="9144000" cy="29191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58093" y="6573721"/>
            <a:ext cx="21638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Gerstein </a:t>
            </a:r>
            <a:r>
              <a:rPr lang="en-US" sz="1400" i="1" dirty="0" smtClean="0"/>
              <a:t>et al</a:t>
            </a:r>
            <a:r>
              <a:rPr lang="en-US" sz="1400" dirty="0" smtClean="0"/>
              <a:t>. </a:t>
            </a:r>
            <a:r>
              <a:rPr lang="en-US" sz="1400" i="1" dirty="0" smtClean="0"/>
              <a:t>Nature </a:t>
            </a:r>
            <a:r>
              <a:rPr lang="en-US" sz="1400" dirty="0" smtClean="0"/>
              <a:t>2014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05143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do we care?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are the benefits of a quantitative model?</a:t>
            </a:r>
          </a:p>
          <a:p>
            <a:r>
              <a:rPr lang="en-US" dirty="0" smtClean="0"/>
              <a:t>Does this model help us understand the mechanism of transcription?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91FC3-C1C8-0F43-959D-3C364D5F63A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17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Will the prediction model perform accurately in cells with a transcription factor knocked out</a:t>
            </a:r>
            <a:r>
              <a:rPr lang="en-US" dirty="0" smtClean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91FC3-C1C8-0F43-959D-3C364D5F63A7}" type="slidenum">
              <a:rPr lang="en-US" smtClean="0"/>
              <a:t>38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0173" y="3067543"/>
            <a:ext cx="4415716" cy="34048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58093" y="6573721"/>
            <a:ext cx="21638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Gerstein </a:t>
            </a:r>
            <a:r>
              <a:rPr lang="en-US" sz="1400" i="1" dirty="0" smtClean="0"/>
              <a:t>et al</a:t>
            </a:r>
            <a:r>
              <a:rPr lang="en-US" sz="1400" dirty="0" smtClean="0"/>
              <a:t>. </a:t>
            </a:r>
            <a:r>
              <a:rPr lang="en-US" sz="1400" i="1" dirty="0" smtClean="0"/>
              <a:t>Nature </a:t>
            </a:r>
            <a:r>
              <a:rPr lang="en-US" sz="1400" dirty="0" smtClean="0"/>
              <a:t>2014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66750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Bias vs. Variance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013857"/>
            <a:ext cx="3121101" cy="44437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67273" y="1552192"/>
            <a:ext cx="2619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Model too complex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58774" y="1552193"/>
            <a:ext cx="2384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Model too simple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>
            <a:endCxn id="13" idx="0"/>
          </p:cNvCxnSpPr>
          <p:nvPr/>
        </p:nvCxnSpPr>
        <p:spPr>
          <a:xfrm flipH="1">
            <a:off x="2151168" y="1161143"/>
            <a:ext cx="1023832" cy="3910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endCxn id="8" idx="0"/>
          </p:cNvCxnSpPr>
          <p:nvPr/>
        </p:nvCxnSpPr>
        <p:spPr>
          <a:xfrm>
            <a:off x="5442857" y="1161143"/>
            <a:ext cx="1934180" cy="39104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252846" y="3221510"/>
            <a:ext cx="2413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What’s the problem?</a:t>
            </a:r>
            <a:endParaRPr lang="en-US" sz="40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5839" y="2119868"/>
            <a:ext cx="3608161" cy="4368800"/>
          </a:xfrm>
          <a:prstGeom prst="rect">
            <a:avLst/>
          </a:prstGeom>
        </p:spPr>
      </p:pic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91FC3-C1C8-0F43-959D-3C364D5F63A7}" type="slidenum">
              <a:rPr lang="en-US" smtClean="0"/>
              <a:t>4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51477" y="6545892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Adapted from Andrew Ng </a:t>
            </a:r>
            <a:r>
              <a:rPr lang="en-US" sz="1200" dirty="0"/>
              <a:t>– https://</a:t>
            </a:r>
            <a:r>
              <a:rPr lang="en-US" sz="1200" dirty="0" err="1"/>
              <a:t>www.youtube.com</a:t>
            </a:r>
            <a:r>
              <a:rPr lang="en-US" sz="1200" dirty="0"/>
              <a:t>/</a:t>
            </a:r>
            <a:r>
              <a:rPr lang="en-US" sz="1200" dirty="0" err="1"/>
              <a:t>watch?v</a:t>
            </a:r>
            <a:r>
              <a:rPr lang="en-US" sz="1200" dirty="0"/>
              <a:t>=DYCv5e0Isow, http://</a:t>
            </a:r>
            <a:r>
              <a:rPr lang="en-US" sz="1200" dirty="0" err="1"/>
              <a:t>see.stanford.edu</a:t>
            </a:r>
            <a:r>
              <a:rPr lang="en-US" sz="1200" dirty="0"/>
              <a:t>/materials/aimlcs229/ML-</a:t>
            </a:r>
            <a:r>
              <a:rPr lang="en-US" sz="1200" dirty="0" err="1"/>
              <a:t>advice.pdf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07412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the problem? – </a:t>
            </a:r>
            <a:r>
              <a:rPr lang="en-US" dirty="0">
                <a:solidFill>
                  <a:srgbClr val="FF0000"/>
                </a:solidFill>
              </a:rPr>
              <a:t>Bias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2589" y="1417638"/>
            <a:ext cx="3661229" cy="521278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91FC3-C1C8-0F43-959D-3C364D5F63A7}" type="slidenum">
              <a:rPr lang="en-US" smtClean="0"/>
              <a:t>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1477" y="6545892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Adapted from Andrew Ng </a:t>
            </a:r>
            <a:r>
              <a:rPr lang="en-US" sz="1200" dirty="0"/>
              <a:t>– https://</a:t>
            </a:r>
            <a:r>
              <a:rPr lang="en-US" sz="1200" dirty="0" err="1"/>
              <a:t>www.youtube.com</a:t>
            </a:r>
            <a:r>
              <a:rPr lang="en-US" sz="1200" dirty="0"/>
              <a:t>/</a:t>
            </a:r>
            <a:r>
              <a:rPr lang="en-US" sz="1200" dirty="0" err="1"/>
              <a:t>watch?v</a:t>
            </a:r>
            <a:r>
              <a:rPr lang="en-US" sz="1200" dirty="0"/>
              <a:t>=DYCv5e0Isow, http://</a:t>
            </a:r>
            <a:r>
              <a:rPr lang="en-US" sz="1200" dirty="0" err="1"/>
              <a:t>see.stanford.edu</a:t>
            </a:r>
            <a:r>
              <a:rPr lang="en-US" sz="1200" dirty="0"/>
              <a:t>/materials/aimlcs229/ML-</a:t>
            </a:r>
            <a:r>
              <a:rPr lang="en-US" sz="1200" dirty="0" err="1"/>
              <a:t>advice.pdf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66650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2589" y="1417638"/>
            <a:ext cx="3661229" cy="52127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curve – </a:t>
            </a:r>
            <a:r>
              <a:rPr lang="en-US" dirty="0" smtClean="0">
                <a:solidFill>
                  <a:srgbClr val="FF0000"/>
                </a:solidFill>
              </a:rPr>
              <a:t>Bias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4286" y="2413000"/>
            <a:ext cx="385153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Bias</a:t>
            </a:r>
          </a:p>
          <a:p>
            <a:endParaRPr lang="en-US" sz="4000" dirty="0"/>
          </a:p>
          <a:p>
            <a:r>
              <a:rPr lang="en-US" sz="4000" dirty="0" smtClean="0"/>
              <a:t>Model too simple</a:t>
            </a:r>
            <a:endParaRPr lang="en-US" sz="4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91FC3-C1C8-0F43-959D-3C364D5F63A7}" type="slidenum">
              <a:rPr lang="en-US" smtClean="0"/>
              <a:t>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1565" y="6545892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Adapted from Andrew Ng </a:t>
            </a:r>
            <a:r>
              <a:rPr lang="en-US" sz="1200" dirty="0"/>
              <a:t>– https://</a:t>
            </a:r>
            <a:r>
              <a:rPr lang="en-US" sz="1200" dirty="0" err="1"/>
              <a:t>www.youtube.com</a:t>
            </a:r>
            <a:r>
              <a:rPr lang="en-US" sz="1200" dirty="0"/>
              <a:t>/</a:t>
            </a:r>
            <a:r>
              <a:rPr lang="en-US" sz="1200" dirty="0" err="1"/>
              <a:t>watch?v</a:t>
            </a:r>
            <a:r>
              <a:rPr lang="en-US" sz="1200" dirty="0"/>
              <a:t>=DYCv5e0Isow, http://</a:t>
            </a:r>
            <a:r>
              <a:rPr lang="en-US" sz="1200" dirty="0" err="1"/>
              <a:t>see.stanford.edu</a:t>
            </a:r>
            <a:r>
              <a:rPr lang="en-US" sz="1200" dirty="0"/>
              <a:t>/materials/aimlcs229/ML-</a:t>
            </a:r>
            <a:r>
              <a:rPr lang="en-US" sz="1200" dirty="0" err="1"/>
              <a:t>advice.pdf</a:t>
            </a:r>
            <a:endParaRPr lang="en-US" sz="1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082" y="2120460"/>
            <a:ext cx="7227221" cy="35651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1293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the problem? – </a:t>
            </a:r>
            <a:r>
              <a:rPr lang="en-US" dirty="0">
                <a:solidFill>
                  <a:srgbClr val="FF0000"/>
                </a:solidFill>
              </a:rPr>
              <a:t>Variance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91FC3-C1C8-0F43-959D-3C364D5F63A7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4675" y="1440359"/>
            <a:ext cx="3608161" cy="4368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1565" y="6545892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Adapted from Andrew Ng </a:t>
            </a:r>
            <a:r>
              <a:rPr lang="en-US" sz="1200" dirty="0"/>
              <a:t>– https://</a:t>
            </a:r>
            <a:r>
              <a:rPr lang="en-US" sz="1200" dirty="0" err="1"/>
              <a:t>www.youtube.com</a:t>
            </a:r>
            <a:r>
              <a:rPr lang="en-US" sz="1200" dirty="0"/>
              <a:t>/</a:t>
            </a:r>
            <a:r>
              <a:rPr lang="en-US" sz="1200" dirty="0" err="1"/>
              <a:t>watch?v</a:t>
            </a:r>
            <a:r>
              <a:rPr lang="en-US" sz="1200" dirty="0"/>
              <a:t>=DYCv5e0Isow, http://</a:t>
            </a:r>
            <a:r>
              <a:rPr lang="en-US" sz="1200" dirty="0" err="1"/>
              <a:t>see.stanford.edu</a:t>
            </a:r>
            <a:r>
              <a:rPr lang="en-US" sz="1200" dirty="0"/>
              <a:t>/materials/aimlcs229/ML-</a:t>
            </a:r>
            <a:r>
              <a:rPr lang="en-US" sz="1200" dirty="0" err="1"/>
              <a:t>advice.pdf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72870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curve – </a:t>
            </a:r>
            <a:r>
              <a:rPr lang="en-US" dirty="0">
                <a:solidFill>
                  <a:srgbClr val="FF0000"/>
                </a:solidFill>
              </a:rPr>
              <a:t>Variance</a:t>
            </a:r>
            <a:r>
              <a:rPr lang="en-US" dirty="0" smtClean="0"/>
              <a:t> 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44286" y="2413000"/>
            <a:ext cx="424276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Variance</a:t>
            </a:r>
          </a:p>
          <a:p>
            <a:endParaRPr lang="en-US" sz="4000" dirty="0"/>
          </a:p>
          <a:p>
            <a:r>
              <a:rPr lang="en-US" sz="4000" dirty="0" smtClean="0"/>
              <a:t>Model too complex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4675" y="1440359"/>
            <a:ext cx="3608161" cy="43688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91FC3-C1C8-0F43-959D-3C364D5F63A7}" type="slidenum">
              <a:rPr lang="en-US" smtClean="0"/>
              <a:t>8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180" y="1769580"/>
            <a:ext cx="8171059" cy="38508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81565" y="6545892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Adapted from Andrew Ng </a:t>
            </a:r>
            <a:r>
              <a:rPr lang="en-US" sz="1200" dirty="0"/>
              <a:t>– https://</a:t>
            </a:r>
            <a:r>
              <a:rPr lang="en-US" sz="1200" dirty="0" err="1"/>
              <a:t>www.youtube.com</a:t>
            </a:r>
            <a:r>
              <a:rPr lang="en-US" sz="1200" dirty="0"/>
              <a:t>/</a:t>
            </a:r>
            <a:r>
              <a:rPr lang="en-US" sz="1200" dirty="0" err="1"/>
              <a:t>watch?v</a:t>
            </a:r>
            <a:r>
              <a:rPr lang="en-US" sz="1200" dirty="0"/>
              <a:t>=DYCv5e0Isow, http://</a:t>
            </a:r>
            <a:r>
              <a:rPr lang="en-US" sz="1200" dirty="0" err="1"/>
              <a:t>see.stanford.edu</a:t>
            </a:r>
            <a:r>
              <a:rPr lang="en-US" sz="1200" dirty="0"/>
              <a:t>/materials/aimlcs229/ML-</a:t>
            </a:r>
            <a:r>
              <a:rPr lang="en-US" sz="1200" dirty="0" err="1"/>
              <a:t>advice.pdf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53039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next step?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91FC3-C1C8-0F43-959D-3C364D5F63A7}" type="slidenum">
              <a:rPr lang="en-US" smtClean="0"/>
              <a:t>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96575" y="1668448"/>
            <a:ext cx="102774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Bias</a:t>
            </a:r>
          </a:p>
          <a:p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6087115" y="1668448"/>
            <a:ext cx="20053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Variance</a:t>
            </a:r>
          </a:p>
          <a:p>
            <a:endParaRPr lang="en-US" sz="40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2844" y="2839660"/>
            <a:ext cx="4971445" cy="23429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77" y="2947674"/>
            <a:ext cx="4393015" cy="21670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1477" y="6557232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Adapted from Andrew Ng </a:t>
            </a:r>
            <a:r>
              <a:rPr lang="en-US" sz="1200" dirty="0"/>
              <a:t>– https://</a:t>
            </a:r>
            <a:r>
              <a:rPr lang="en-US" sz="1200" dirty="0" err="1"/>
              <a:t>www.youtube.com</a:t>
            </a:r>
            <a:r>
              <a:rPr lang="en-US" sz="1200" dirty="0"/>
              <a:t>/</a:t>
            </a:r>
            <a:r>
              <a:rPr lang="en-US" sz="1200" dirty="0" err="1"/>
              <a:t>watch?v</a:t>
            </a:r>
            <a:r>
              <a:rPr lang="en-US" sz="1200" dirty="0"/>
              <a:t>=DYCv5e0Isow, http://</a:t>
            </a:r>
            <a:r>
              <a:rPr lang="en-US" sz="1200" dirty="0" err="1"/>
              <a:t>see.stanford.edu</a:t>
            </a:r>
            <a:r>
              <a:rPr lang="en-US" sz="1200" dirty="0"/>
              <a:t>/materials/aimlcs229/ML-</a:t>
            </a:r>
            <a:r>
              <a:rPr lang="en-US" sz="1200" dirty="0" err="1"/>
              <a:t>advice.pdf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74478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46614</TotalTime>
  <Words>1608</Words>
  <Application>Microsoft Macintosh PowerPoint</Application>
  <PresentationFormat>On-screen Show (4:3)</PresentationFormat>
  <Paragraphs>357</Paragraphs>
  <Slides>38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Model Selection in Machine Learning + Predicting Gene Expression from ChIP-Seq signals</vt:lpstr>
      <vt:lpstr>Review and warm-up questions</vt:lpstr>
      <vt:lpstr>Training vs. Cross-Validation</vt:lpstr>
      <vt:lpstr>Bias vs. Variance</vt:lpstr>
      <vt:lpstr>What’s the problem? – Bias</vt:lpstr>
      <vt:lpstr>Learning curve – Bias</vt:lpstr>
      <vt:lpstr>What’s the problem? – Variance</vt:lpstr>
      <vt:lpstr>Learning curve – Variance </vt:lpstr>
      <vt:lpstr>What is the next step?</vt:lpstr>
      <vt:lpstr>What is the next step?</vt:lpstr>
      <vt:lpstr>Practical Application: Predicting gene expression from ChIP-Seq signals</vt:lpstr>
      <vt:lpstr>Where should we start?</vt:lpstr>
      <vt:lpstr>RNA is transcribed by RNA polymerase</vt:lpstr>
      <vt:lpstr>Relating Genomic Inputs to Outputs</vt:lpstr>
      <vt:lpstr>Initial model</vt:lpstr>
      <vt:lpstr>Can we do better than this?</vt:lpstr>
      <vt:lpstr>Can we do better than this?</vt:lpstr>
      <vt:lpstr>Learning curve: What’s our problem?</vt:lpstr>
      <vt:lpstr>Learning curve: What’s our problem?</vt:lpstr>
      <vt:lpstr>Polynomial regression:  polII ChIP vs. RNA-Seq</vt:lpstr>
      <vt:lpstr>Polynomial regression:  polII ChIP vs. RNA-Seq</vt:lpstr>
      <vt:lpstr>PowerPoint Presentation</vt:lpstr>
      <vt:lpstr>Adding more signals</vt:lpstr>
      <vt:lpstr>Multiple Linear Regression</vt:lpstr>
      <vt:lpstr>Multiple Linear Regression</vt:lpstr>
      <vt:lpstr>Random Forest Regression</vt:lpstr>
      <vt:lpstr>PowerPoint Presentation</vt:lpstr>
      <vt:lpstr>What’s the best model setup?</vt:lpstr>
      <vt:lpstr>Effects of signal depend on Location!</vt:lpstr>
      <vt:lpstr>Setting up the model</vt:lpstr>
      <vt:lpstr>PowerPoint Presentation</vt:lpstr>
      <vt:lpstr>Context (TA bias)</vt:lpstr>
      <vt:lpstr>Support vector machine to classify genes with high, medium and low expression</vt:lpstr>
      <vt:lpstr>Predicting Gene Expression with Transcription Factor ChIP-Seq signals</vt:lpstr>
      <vt:lpstr>Predicting Gene Expression with Transcription Factor ChIP-Seq signals</vt:lpstr>
      <vt:lpstr>Modeling Transcription Between Organisms</vt:lpstr>
      <vt:lpstr>Why do we care?</vt:lpstr>
      <vt:lpstr>For discussion</vt:lpstr>
    </vt:vector>
  </TitlesOfParts>
  <Company>Yale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 Selection in Machine Learning</dc:title>
  <dc:creator>Michael Rutenberg Schoenberg</dc:creator>
  <cp:lastModifiedBy>Michael Rutenberg Schoenberg</cp:lastModifiedBy>
  <cp:revision>64</cp:revision>
  <dcterms:created xsi:type="dcterms:W3CDTF">2014-11-11T15:52:32Z</dcterms:created>
  <dcterms:modified xsi:type="dcterms:W3CDTF">2015-03-12T12:34:34Z</dcterms:modified>
</cp:coreProperties>
</file>