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265" r:id="rId3"/>
    <p:sldId id="266" r:id="rId4"/>
    <p:sldId id="267" r:id="rId5"/>
    <p:sldId id="260" r:id="rId6"/>
    <p:sldId id="268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0" autoAdjust="0"/>
    <p:restoredTop sz="74047" autoAdjust="0"/>
  </p:normalViewPr>
  <p:slideViewPr>
    <p:cSldViewPr snapToGrid="0" snapToObjects="1">
      <p:cViewPr>
        <p:scale>
          <a:sx n="75" d="100"/>
          <a:sy n="75" d="100"/>
        </p:scale>
        <p:origin x="-17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A76C1-9752-734C-BC81-143A742F68D8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859B9-827A-CF43-AE56-86FD7B166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70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F4709-A7F2-F84F-BD4B-D21B36092EE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63869-658D-5843-8BB9-B7D88DF2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24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Catalyzes the N- or O-acetylation of various </a:t>
            </a:r>
            <a:r>
              <a:rPr lang="en-US" dirty="0" err="1" smtClean="0"/>
              <a:t>arylamine</a:t>
            </a:r>
            <a:r>
              <a:rPr lang="en-US" dirty="0" smtClean="0"/>
              <a:t> and heterocyclic amine substrates and is able to </a:t>
            </a:r>
            <a:r>
              <a:rPr lang="en-US" dirty="0" err="1" smtClean="0"/>
              <a:t>bioactivate</a:t>
            </a:r>
            <a:r>
              <a:rPr lang="en-US" dirty="0" smtClean="0"/>
              <a:t> several known carcinogens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63869-658D-5843-8BB9-B7D88DF236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8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Catalyzes the N- or O-acetylation of various </a:t>
            </a:r>
            <a:r>
              <a:rPr lang="en-US" dirty="0" err="1" smtClean="0"/>
              <a:t>arylamine</a:t>
            </a:r>
            <a:r>
              <a:rPr lang="en-US" dirty="0" smtClean="0"/>
              <a:t> and heterocyclic amine substrates and is able to </a:t>
            </a:r>
            <a:r>
              <a:rPr lang="en-US" dirty="0" err="1" smtClean="0"/>
              <a:t>bioactivate</a:t>
            </a:r>
            <a:r>
              <a:rPr lang="en-US" dirty="0" smtClean="0"/>
              <a:t> several known carcinogens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63869-658D-5843-8BB9-B7D88DF236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8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Catalyzes the N- or O-acetylation of various </a:t>
            </a:r>
            <a:r>
              <a:rPr lang="en-US" dirty="0" err="1" smtClean="0"/>
              <a:t>arylamine</a:t>
            </a:r>
            <a:r>
              <a:rPr lang="en-US" dirty="0" smtClean="0"/>
              <a:t> and heterocyclic amine substrates and is able to </a:t>
            </a:r>
            <a:r>
              <a:rPr lang="en-US" dirty="0" err="1" smtClean="0"/>
              <a:t>bioactivate</a:t>
            </a:r>
            <a:r>
              <a:rPr lang="en-US" dirty="0" smtClean="0"/>
              <a:t> several known carcinogens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63869-658D-5843-8BB9-B7D88DF236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81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vitamin D-binding protein (DBP) traps the actin monomers, which accelerates their clearance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63869-658D-5843-8BB9-B7D88DF236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vitamin D-binding protein (DBP) traps the actin monomers, which accelerates their clearance</a:t>
            </a:r>
          </a:p>
          <a:p>
            <a:r>
              <a:rPr lang="en-US" dirty="0" smtClean="0"/>
              <a:t>Aspartate --&gt; Glutamate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63869-658D-5843-8BB9-B7D88DF236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			"Nutrient sensing and signaling systems play an important role in coordinating growth, development, and physiology with nutrient availability (1, 2). These systems are required to maintain a dynamic balance between energy intake and expenditure. Failure to do so lies at the heart of metabolic disorders, including diabetes and obesity"</a:t>
            </a:r>
          </a:p>
          <a:p>
            <a:r>
              <a:rPr lang="en-US" sz="1600" dirty="0" smtClean="0"/>
              <a:t>			"Mice lacking PASK were resistant to high fat diet-induced lipid accumulation and insulin resistance (14). Thus, both in yeast and mammals, PASK coordinates the utilization of nutrients and energy in response to metabolic state."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63869-658D-5843-8BB9-B7D88DF236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4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TPR domain</a:t>
            </a:r>
          </a:p>
          <a:p>
            <a:r>
              <a:rPr lang="en-US" dirty="0" smtClean="0"/>
              <a:t>Mutations of the aryl hydrocarbon receptor interacting protein (AIP) have been associated with familial isolated pituitary adenomas</a:t>
            </a:r>
          </a:p>
          <a:p>
            <a:r>
              <a:rPr lang="en-US" dirty="0" smtClean="0"/>
              <a:t>...The precise tumorigenic mechanism is not well understood as AIP interacts with a large number of independent proteins as well as three chaperone systems, HSP90, HSP70 and TOMM20.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63869-658D-5843-8BB9-B7D88DF236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56F2-ED80-3649-94DC-DE0181F4F6D7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8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0CE-82C8-4949-A044-AF03A819AA89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9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D379-1F86-5E41-A782-1B794B72D073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2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A8AA-5339-F74D-891D-99395152F1F7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C8EF-933A-D543-AFE8-099737C6E3AF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4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797C-04AD-A540-A832-8ADDDFCDD4B9}" type="datetime1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3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0FDE-061C-5D48-BAFE-961B0C1C1A55}" type="datetime1">
              <a:rPr lang="en-US" smtClean="0"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5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2929-6172-E44D-9037-E896A238E94A}" type="datetime1">
              <a:rPr lang="en-US" smtClean="0"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7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2160-5BC9-E445-BB36-2A1316A4B23F}" type="datetime1">
              <a:rPr lang="en-US" smtClean="0"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634A-F5EB-D242-98CC-29FDCD4A5527}" type="datetime1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90D5-E591-704D-8417-0CCF2DC851B4}" type="datetime1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9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7445E-19AA-DA4C-8043-BFCAF73A4031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5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7.emf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18774" y="1895865"/>
            <a:ext cx="25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Avail PDB IDs (given ENSTs) from </a:t>
            </a:r>
            <a:r>
              <a:rPr lang="en-US" dirty="0" err="1" smtClean="0"/>
              <a:t>BioMart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55496" y="2630705"/>
            <a:ext cx="25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PDBs are high-quality X-ray structures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55496" y="3432368"/>
            <a:ext cx="25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PDB Chains are known/avail (</a:t>
            </a:r>
            <a:r>
              <a:rPr lang="en-US" dirty="0" err="1" smtClean="0"/>
              <a:t>UniProt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55496" y="4199349"/>
            <a:ext cx="25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SNVs hit within </a:t>
            </a:r>
            <a:r>
              <a:rPr lang="en-US" i="1" u="sng" dirty="0" smtClean="0"/>
              <a:t>crystallized</a:t>
            </a:r>
            <a:r>
              <a:rPr lang="en-US" dirty="0" smtClean="0"/>
              <a:t> region of PDB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0420" y="4951776"/>
            <a:ext cx="366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ResType</a:t>
            </a:r>
            <a:r>
              <a:rPr lang="en-US" dirty="0" smtClean="0"/>
              <a:t> corresponding to </a:t>
            </a:r>
            <a:r>
              <a:rPr lang="en-US" dirty="0" err="1" smtClean="0"/>
              <a:t>wt</a:t>
            </a:r>
            <a:r>
              <a:rPr lang="en-US" dirty="0" smtClean="0"/>
              <a:t> residue is consistent </a:t>
            </a:r>
            <a:r>
              <a:rPr lang="en-US" dirty="0" err="1" smtClean="0"/>
              <a:t>btwn</a:t>
            </a:r>
            <a:r>
              <a:rPr lang="en-US" dirty="0" smtClean="0"/>
              <a:t> VAT file and PDB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25555" y="1879990"/>
            <a:ext cx="2169942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5496" y="2662455"/>
            <a:ext cx="2540001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55496" y="3464118"/>
            <a:ext cx="2540001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75034" y="4234762"/>
            <a:ext cx="2540001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0" y="4967651"/>
            <a:ext cx="3681035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317" y="314569"/>
            <a:ext cx="46645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At least one SNV from</a:t>
            </a:r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Subj. Z        Subj. </a:t>
            </a:r>
            <a:r>
              <a:rPr lang="en-US" dirty="0"/>
              <a:t>S   </a:t>
            </a:r>
            <a:r>
              <a:rPr lang="en-US" dirty="0" smtClean="0"/>
              <a:t>   na12878      1KG       HGMD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25130" y="1263747"/>
            <a:ext cx="0" cy="4558716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80917" y="1263747"/>
            <a:ext cx="0" cy="4558716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40612" y="1263747"/>
            <a:ext cx="0" cy="4558716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35475" y="1263747"/>
            <a:ext cx="0" cy="4558716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13109" y="1263747"/>
            <a:ext cx="0" cy="4558716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5231" y="3060161"/>
            <a:ext cx="5267567" cy="0"/>
          </a:xfrm>
          <a:prstGeom prst="line">
            <a:avLst/>
          </a:prstGeom>
          <a:ln w="73025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8308" y="3859772"/>
            <a:ext cx="4415692" cy="0"/>
          </a:xfrm>
          <a:prstGeom prst="line">
            <a:avLst/>
          </a:prstGeom>
          <a:ln w="73025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18308" y="4609316"/>
            <a:ext cx="1680307" cy="0"/>
          </a:xfrm>
          <a:prstGeom prst="line">
            <a:avLst/>
          </a:prstGeom>
          <a:ln w="7302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51015" y="4598763"/>
            <a:ext cx="1581096" cy="10553"/>
          </a:xfrm>
          <a:prstGeom prst="line">
            <a:avLst/>
          </a:prstGeom>
          <a:ln w="7302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31198" y="4598763"/>
            <a:ext cx="409725" cy="0"/>
          </a:xfrm>
          <a:prstGeom prst="line">
            <a:avLst/>
          </a:prstGeom>
          <a:ln w="7302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11383" y="5170365"/>
            <a:ext cx="1147686" cy="0"/>
          </a:xfrm>
          <a:prstGeom prst="line">
            <a:avLst/>
          </a:prstGeom>
          <a:ln w="7302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51015" y="5188336"/>
            <a:ext cx="1581096" cy="0"/>
          </a:xfrm>
          <a:prstGeom prst="line">
            <a:avLst/>
          </a:prstGeom>
          <a:ln w="7302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31198" y="5188336"/>
            <a:ext cx="409725" cy="0"/>
          </a:xfrm>
          <a:prstGeom prst="line">
            <a:avLst/>
          </a:prstGeom>
          <a:ln w="7302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7000" y="1536112"/>
            <a:ext cx="7112000" cy="0"/>
          </a:xfrm>
          <a:prstGeom prst="line">
            <a:avLst/>
          </a:prstGeom>
          <a:ln w="730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339124" y="2250781"/>
            <a:ext cx="6279650" cy="0"/>
          </a:xfrm>
          <a:prstGeom prst="line">
            <a:avLst/>
          </a:prstGeom>
          <a:ln w="730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72843" y="5989856"/>
            <a:ext cx="4122617" cy="34427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2842" y="5943676"/>
            <a:ext cx="4122617" cy="37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(remove redundant proteins)</a:t>
            </a:r>
            <a:endParaRPr lang="en-US" i="1" dirty="0"/>
          </a:p>
        </p:txBody>
      </p:sp>
      <p:sp>
        <p:nvSpPr>
          <p:cNvPr id="4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D54A048-F902-EC4C-8631-7C2AC5C11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8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PFR_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3691289"/>
            <a:ext cx="9906000" cy="3343275"/>
          </a:xfrm>
          <a:prstGeom prst="rect">
            <a:avLst/>
          </a:prstGeom>
        </p:spPr>
      </p:pic>
      <p:pic>
        <p:nvPicPr>
          <p:cNvPr id="4" name="Picture 3" descr="lege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77" y="331704"/>
            <a:ext cx="4803328" cy="2938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3081" y="2921001"/>
            <a:ext cx="973407" cy="337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53081" y="2878850"/>
            <a:ext cx="108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Subj. Z</a:t>
            </a:r>
            <a:endParaRPr lang="en-US" sz="2000" dirty="0"/>
          </a:p>
        </p:txBody>
      </p:sp>
      <p:pic>
        <p:nvPicPr>
          <p:cNvPr id="7" name="Picture 6" descr="2PFR.tg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r="19111"/>
          <a:stretch/>
        </p:blipFill>
        <p:spPr>
          <a:xfrm>
            <a:off x="247048" y="46991"/>
            <a:ext cx="3718560" cy="36758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9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PFR_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70" y="-97690"/>
            <a:ext cx="6029569" cy="20349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3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43158" y="1220226"/>
            <a:ext cx="0" cy="631873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40218" y="1934505"/>
            <a:ext cx="1005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114: I</a:t>
            </a:r>
            <a:r>
              <a:rPr lang="en-US" b="1" dirty="0"/>
              <a:t>-&gt;T</a:t>
            </a:r>
          </a:p>
        </p:txBody>
      </p:sp>
      <p:pic>
        <p:nvPicPr>
          <p:cNvPr id="2" name="Picture 1" descr="2pfr_114_wt.tg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2743200"/>
            <a:ext cx="2908300" cy="2908300"/>
          </a:xfrm>
          <a:prstGeom prst="rect">
            <a:avLst/>
          </a:prstGeom>
        </p:spPr>
      </p:pic>
      <p:pic>
        <p:nvPicPr>
          <p:cNvPr id="4" name="Picture 3" descr="2pfr_114_mut.tg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2743200"/>
            <a:ext cx="2908300" cy="2908300"/>
          </a:xfrm>
          <a:prstGeom prst="rect">
            <a:avLst/>
          </a:prstGeom>
        </p:spPr>
      </p:pic>
      <p:pic>
        <p:nvPicPr>
          <p:cNvPr id="5" name="Picture 4" descr="2pfr_114_wt_mut.tg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743200"/>
            <a:ext cx="2908300" cy="29083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25618" y="5966755"/>
            <a:ext cx="7735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Wild-type				       Mutated	                                    (superimposed)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07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PFR_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70" y="-97690"/>
            <a:ext cx="6029569" cy="20349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43158" y="1220226"/>
            <a:ext cx="0" cy="631873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40218" y="1934505"/>
            <a:ext cx="1005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114: I</a:t>
            </a:r>
            <a:r>
              <a:rPr lang="en-US" b="1" dirty="0"/>
              <a:t>-&gt;T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790" y="2285318"/>
            <a:ext cx="3168946" cy="40823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530" y="6452382"/>
            <a:ext cx="3624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/>
              <a:t>Vatsis</a:t>
            </a:r>
            <a:r>
              <a:rPr lang="en-US" sz="1400" i="1" dirty="0"/>
              <a:t> (1991) </a:t>
            </a:r>
            <a:r>
              <a:rPr lang="en-US" sz="1400" i="1" dirty="0" err="1"/>
              <a:t>Proc</a:t>
            </a:r>
            <a:r>
              <a:rPr lang="en-US" sz="1400" i="1" dirty="0"/>
              <a:t> </a:t>
            </a:r>
            <a:r>
              <a:rPr lang="en-US" sz="1400" i="1" dirty="0" err="1"/>
              <a:t>Natl</a:t>
            </a:r>
            <a:r>
              <a:rPr lang="en-US" sz="1400" i="1" dirty="0"/>
              <a:t> </a:t>
            </a:r>
            <a:r>
              <a:rPr lang="en-US" sz="1400" i="1" dirty="0" err="1"/>
              <a:t>Acad</a:t>
            </a:r>
            <a:r>
              <a:rPr lang="en-US" sz="1400" i="1" dirty="0"/>
              <a:t> </a:t>
            </a:r>
            <a:r>
              <a:rPr lang="en-US" sz="1400" i="1" dirty="0" err="1"/>
              <a:t>Sci</a:t>
            </a:r>
            <a:r>
              <a:rPr lang="en-US" sz="1400" i="1" dirty="0"/>
              <a:t> U S A 88, 6333</a:t>
            </a:r>
          </a:p>
        </p:txBody>
      </p:sp>
      <p:pic>
        <p:nvPicPr>
          <p:cNvPr id="15" name="Picture 14" descr="oil_and_wat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64" y="2354637"/>
            <a:ext cx="2409575" cy="3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KW2_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904" y="3600547"/>
            <a:ext cx="10066216" cy="3397348"/>
          </a:xfrm>
          <a:prstGeom prst="rect">
            <a:avLst/>
          </a:prstGeom>
        </p:spPr>
      </p:pic>
      <p:pic>
        <p:nvPicPr>
          <p:cNvPr id="6" name="Picture 5" descr="lege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77" y="331704"/>
            <a:ext cx="4803328" cy="29380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53081" y="2921001"/>
            <a:ext cx="973407" cy="337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42921" y="2868690"/>
            <a:ext cx="108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Subj. Z</a:t>
            </a:r>
            <a:endParaRPr lang="en-US" sz="2000" dirty="0"/>
          </a:p>
        </p:txBody>
      </p:sp>
      <p:pic>
        <p:nvPicPr>
          <p:cNvPr id="9" name="Picture 8" descr="1KW2.tg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5" t="6348" r="24667" b="5978"/>
          <a:stretch/>
        </p:blipFill>
        <p:spPr>
          <a:xfrm>
            <a:off x="264160" y="111761"/>
            <a:ext cx="3738880" cy="36161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4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kw2_432_wt.tg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" y="2988181"/>
            <a:ext cx="3127375" cy="3127375"/>
          </a:xfrm>
          <a:prstGeom prst="rect">
            <a:avLst/>
          </a:prstGeom>
        </p:spPr>
      </p:pic>
      <p:pic>
        <p:nvPicPr>
          <p:cNvPr id="5" name="Picture 4" descr="1kw2_432_mut.tg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27" y="2988181"/>
            <a:ext cx="3127375" cy="3127375"/>
          </a:xfrm>
          <a:prstGeom prst="rect">
            <a:avLst/>
          </a:prstGeom>
        </p:spPr>
      </p:pic>
      <p:pic>
        <p:nvPicPr>
          <p:cNvPr id="13" name="Picture 12" descr="1kw2_432_wt_mut.tg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05" y="2988181"/>
            <a:ext cx="3127375" cy="3127375"/>
          </a:xfrm>
          <a:prstGeom prst="rect">
            <a:avLst/>
          </a:prstGeom>
        </p:spPr>
      </p:pic>
      <p:pic>
        <p:nvPicPr>
          <p:cNvPr id="3" name="Picture 2" descr="1KW2_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6" y="105504"/>
            <a:ext cx="7877904" cy="26587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6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233613" y="1780497"/>
            <a:ext cx="0" cy="631873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30673" y="2494776"/>
            <a:ext cx="1031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432 D</a:t>
            </a:r>
            <a:r>
              <a:rPr lang="en-US" b="1" dirty="0"/>
              <a:t>-&gt;E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5618" y="5888603"/>
            <a:ext cx="7735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Wild-type				       Mutated	                                    (superimposed)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796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ge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77" y="331704"/>
            <a:ext cx="4803328" cy="2938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53081" y="2921001"/>
            <a:ext cx="973407" cy="337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32761" y="2878850"/>
            <a:ext cx="108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Subj. Z</a:t>
            </a:r>
            <a:endParaRPr lang="en-US" sz="2000" dirty="0"/>
          </a:p>
        </p:txBody>
      </p:sp>
      <p:pic>
        <p:nvPicPr>
          <p:cNvPr id="10" name="Picture 9" descr="3DLS.tg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2" t="6108" r="22661" b="5937"/>
          <a:stretch/>
        </p:blipFill>
        <p:spPr>
          <a:xfrm>
            <a:off x="122826" y="195513"/>
            <a:ext cx="3890207" cy="3361538"/>
          </a:xfrm>
          <a:prstGeom prst="rect">
            <a:avLst/>
          </a:prstGeom>
        </p:spPr>
      </p:pic>
      <p:pic>
        <p:nvPicPr>
          <p:cNvPr id="2" name="Picture 1" descr="3DLS_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851" y="3565962"/>
            <a:ext cx="9801225" cy="33079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2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APO_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954" y="3485304"/>
            <a:ext cx="9993173" cy="3372696"/>
          </a:xfrm>
          <a:prstGeom prst="rect">
            <a:avLst/>
          </a:prstGeom>
        </p:spPr>
      </p:pic>
      <p:pic>
        <p:nvPicPr>
          <p:cNvPr id="2" name="Picture 1" descr="lege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77" y="236454"/>
            <a:ext cx="4803328" cy="29380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3081" y="2863393"/>
            <a:ext cx="1138080" cy="337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21401" y="2768146"/>
            <a:ext cx="108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Subj. Z</a:t>
            </a:r>
            <a:endParaRPr lang="en-US" sz="2000" dirty="0"/>
          </a:p>
        </p:txBody>
      </p:sp>
      <p:pic>
        <p:nvPicPr>
          <p:cNvPr id="7" name="Picture 6" descr="4APO.tg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6787" r="15799" b="4571"/>
          <a:stretch/>
        </p:blipFill>
        <p:spPr>
          <a:xfrm>
            <a:off x="1" y="317500"/>
            <a:ext cx="4493848" cy="29210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2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292</Words>
  <Application>Microsoft Macintosh PowerPoint</Application>
  <PresentationFormat>On-screen Show (4:3)</PresentationFormat>
  <Paragraphs>45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44</cp:revision>
  <dcterms:created xsi:type="dcterms:W3CDTF">2016-02-17T22:30:39Z</dcterms:created>
  <dcterms:modified xsi:type="dcterms:W3CDTF">2016-02-18T15:21:37Z</dcterms:modified>
</cp:coreProperties>
</file>