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2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1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1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05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9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4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1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3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5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4013A-F777-F447-8A1D-9E2C3E13CD47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38913-E2A4-8848-BF31-4682F3DBD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7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91" y="722156"/>
            <a:ext cx="202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3533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6662" y="630955"/>
            <a:ext cx="6586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 of Z SNVs such that the SNV </a:t>
            </a:r>
            <a:r>
              <a:rPr lang="en-US" b="1" dirty="0" smtClean="0">
                <a:solidFill>
                  <a:srgbClr val="FF0000"/>
                </a:solidFill>
              </a:rPr>
              <a:t>hits a gene </a:t>
            </a:r>
            <a:r>
              <a:rPr lang="en-US" dirty="0" smtClean="0"/>
              <a:t>with an available structure in the PDB (regardless of structure quality or experimental type)</a:t>
            </a:r>
          </a:p>
        </p:txBody>
      </p:sp>
      <p:sp>
        <p:nvSpPr>
          <p:cNvPr id="6" name="Rectangle 5"/>
          <p:cNvSpPr/>
          <p:nvPr/>
        </p:nvSpPr>
        <p:spPr>
          <a:xfrm>
            <a:off x="3624466" y="173418"/>
            <a:ext cx="147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Key numbers: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97982" y="1789327"/>
            <a:ext cx="528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2768                     Total # </a:t>
            </a:r>
            <a:r>
              <a:rPr lang="en-US" b="1" dirty="0" smtClean="0">
                <a:solidFill>
                  <a:srgbClr val="FF0000"/>
                </a:solidFill>
              </a:rPr>
              <a:t>Human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structures in the PDB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7982" y="2641541"/>
            <a:ext cx="1558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~78%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6662" y="2634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fraction of PDB structures which fall under the category of </a:t>
            </a:r>
            <a:r>
              <a:rPr lang="en-US" b="1" dirty="0" smtClean="0">
                <a:solidFill>
                  <a:srgbClr val="FF0000"/>
                </a:solidFill>
              </a:rPr>
              <a:t>"high-quality x-ray structure"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262" y="4036147"/>
            <a:ext cx="11072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312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56661" y="3805314"/>
            <a:ext cx="65868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number of "times" that a Subj.Z non-syn SNV hits a high-quality PDB within the crystallized region (NOTE: w/this, the same SNV </a:t>
            </a:r>
            <a:r>
              <a:rPr lang="en-US" b="1" dirty="0" smtClean="0">
                <a:solidFill>
                  <a:srgbClr val="FF0000"/>
                </a:solidFill>
              </a:rPr>
              <a:t>may be counted multiple times if there are multiple such PDBs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3262" y="5139826"/>
            <a:ext cx="14247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056661" y="5139826"/>
            <a:ext cx="6840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 of </a:t>
            </a:r>
            <a:r>
              <a:rPr lang="en-US" b="1" dirty="0" smtClean="0">
                <a:solidFill>
                  <a:srgbClr val="FF0000"/>
                </a:solidFill>
              </a:rPr>
              <a:t>distinct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Subj. Z non-syn SNVs such that the SNV hits </a:t>
            </a:r>
            <a:r>
              <a:rPr lang="en-US" b="1" dirty="0" smtClean="0">
                <a:solidFill>
                  <a:srgbClr val="FF0000"/>
                </a:solidFill>
              </a:rPr>
              <a:t>within the crystallized region of a high-quality PDB structure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8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18774" y="1895865"/>
            <a:ext cx="254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Avail PDB IDs (given ENSTs) from BioMart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55496" y="2630705"/>
            <a:ext cx="254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PDBs are high-quality X-ray structures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55496" y="3432368"/>
            <a:ext cx="254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PDB Chains are known/avail (UniProt)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55496" y="4199349"/>
            <a:ext cx="2540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SNVs hit within </a:t>
            </a:r>
            <a:r>
              <a:rPr lang="en-US" i="1" u="sng" dirty="0" smtClean="0"/>
              <a:t>crystallized</a:t>
            </a:r>
            <a:r>
              <a:rPr lang="en-US" dirty="0" smtClean="0"/>
              <a:t> region of PDB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0420" y="4951776"/>
            <a:ext cx="366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ResType corresponding to wt residue is consistent btwn VAT file and PDB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25555" y="1879990"/>
            <a:ext cx="216994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55496" y="2662455"/>
            <a:ext cx="2540001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55496" y="3464118"/>
            <a:ext cx="2540001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475034" y="4234762"/>
            <a:ext cx="2540001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000" y="4967651"/>
            <a:ext cx="3681035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4317" y="314569"/>
            <a:ext cx="46645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At least one SNV from</a:t>
            </a:r>
          </a:p>
          <a:p>
            <a:pPr algn="ctr"/>
            <a:endParaRPr lang="en-US" b="1" dirty="0" smtClean="0"/>
          </a:p>
          <a:p>
            <a:pPr algn="ctr"/>
            <a:r>
              <a:rPr lang="en-US" dirty="0" smtClean="0"/>
              <a:t>Subj. Z        Subj. </a:t>
            </a:r>
            <a:r>
              <a:rPr lang="en-US" dirty="0"/>
              <a:t>S   </a:t>
            </a:r>
            <a:r>
              <a:rPr lang="en-US" dirty="0" smtClean="0"/>
              <a:t>   na12878      1KG       HGMD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425130" y="1263747"/>
            <a:ext cx="0" cy="4558716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80917" y="1263747"/>
            <a:ext cx="0" cy="4558716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40612" y="1263747"/>
            <a:ext cx="0" cy="4558716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35475" y="1263747"/>
            <a:ext cx="0" cy="4558716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13109" y="1263747"/>
            <a:ext cx="0" cy="4558716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5231" y="3060161"/>
            <a:ext cx="5267567" cy="0"/>
          </a:xfrm>
          <a:prstGeom prst="line">
            <a:avLst/>
          </a:prstGeom>
          <a:ln w="73025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8308" y="3859772"/>
            <a:ext cx="4415692" cy="0"/>
          </a:xfrm>
          <a:prstGeom prst="line">
            <a:avLst/>
          </a:prstGeom>
          <a:ln w="7302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18308" y="4609316"/>
            <a:ext cx="1680307" cy="0"/>
          </a:xfrm>
          <a:prstGeom prst="line">
            <a:avLst/>
          </a:prstGeom>
          <a:ln w="73025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51015" y="4598763"/>
            <a:ext cx="1581096" cy="10553"/>
          </a:xfrm>
          <a:prstGeom prst="line">
            <a:avLst/>
          </a:prstGeom>
          <a:ln w="73025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31198" y="4598763"/>
            <a:ext cx="409725" cy="0"/>
          </a:xfrm>
          <a:prstGeom prst="line">
            <a:avLst/>
          </a:prstGeom>
          <a:ln w="73025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11383" y="5170365"/>
            <a:ext cx="1147686" cy="0"/>
          </a:xfrm>
          <a:prstGeom prst="line">
            <a:avLst/>
          </a:prstGeom>
          <a:ln w="73025"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51015" y="5188336"/>
            <a:ext cx="1581096" cy="0"/>
          </a:xfrm>
          <a:prstGeom prst="line">
            <a:avLst/>
          </a:prstGeom>
          <a:ln w="73025"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631198" y="5188336"/>
            <a:ext cx="409725" cy="0"/>
          </a:xfrm>
          <a:prstGeom prst="line">
            <a:avLst/>
          </a:prstGeom>
          <a:ln w="73025">
            <a:solidFill>
              <a:schemeClr val="accent5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7000" y="1536112"/>
            <a:ext cx="7112000" cy="0"/>
          </a:xfrm>
          <a:prstGeom prst="line">
            <a:avLst/>
          </a:prstGeom>
          <a:ln w="730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339124" y="2250781"/>
            <a:ext cx="6279650" cy="0"/>
          </a:xfrm>
          <a:prstGeom prst="line">
            <a:avLst/>
          </a:prstGeom>
          <a:ln w="7302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072843" y="5989856"/>
            <a:ext cx="4122617" cy="34427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72842" y="5943676"/>
            <a:ext cx="4122617" cy="37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(remove redundant proteins)</a:t>
            </a:r>
            <a:endParaRPr lang="en-US" i="1" dirty="0"/>
          </a:p>
        </p:txBody>
      </p:sp>
      <p:sp>
        <p:nvSpPr>
          <p:cNvPr id="4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D54A048-F902-EC4C-8631-7C2AC5C11B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22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198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5</cp:revision>
  <dcterms:created xsi:type="dcterms:W3CDTF">2016-03-01T00:30:10Z</dcterms:created>
  <dcterms:modified xsi:type="dcterms:W3CDTF">2016-03-01T00:48:03Z</dcterms:modified>
</cp:coreProperties>
</file>