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7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D3A59-ACC0-1048-AA7D-D65A4E729F73}" type="datetimeFigureOut">
              <a:rPr lang="en-US" smtClean="0"/>
              <a:t>4/11/16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DB3DC-8E78-0748-B445-235DC99E4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4"/>
              </a:spcBef>
            </a:pPr>
            <a:r>
              <a:rPr lang="en-US" sz="1200" dirty="0" smtClean="0">
                <a:cs typeface="Droid Sans" charset="0"/>
              </a:rPr>
              <a:t>So now I'd like to talk about the computational methods used to do so. </a:t>
            </a:r>
          </a:p>
          <a:p>
            <a:pPr>
              <a:spcBef>
                <a:spcPts val="404"/>
              </a:spcBef>
            </a:pPr>
            <a:r>
              <a:rPr lang="en-US" sz="1200" dirty="0" smtClean="0">
                <a:cs typeface="Droid Sans" charset="0"/>
              </a:rPr>
              <a:t>So, when you compare two genomes and describe the differences you see between them, you take one as a reference and the other as a sample, and describe as insertion or deletions elements that are present or absent in the sample with respect to the reference. </a:t>
            </a:r>
          </a:p>
          <a:p>
            <a:r>
              <a:rPr lang="en-US" dirty="0" smtClean="0"/>
              <a:t>Jitterbug uses discordant</a:t>
            </a:r>
            <a:r>
              <a:rPr lang="en-US" baseline="0" dirty="0" smtClean="0"/>
              <a:t> and clipped reads to predict TE insertions with respect to an assembled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6C27B-B764-3741-AD68-809F95DED2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8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0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7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7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6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1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1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9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1D-B091-1247-B661-B2FCB5FF2C9F}" type="datetimeFigureOut">
              <a:rPr lang="en-US" smtClean="0"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9904F-6100-FA4C-97DA-C26FC9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0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07" y="1362917"/>
            <a:ext cx="7766210" cy="109901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7094" y="421427"/>
            <a:ext cx="6781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Jitterbug uses discordant and clipped reads to predict </a:t>
            </a:r>
            <a:r>
              <a:rPr lang="en-US" dirty="0" smtClean="0"/>
              <a:t>TEIs (Transposable Element Insertions)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5182" y="5617695"/>
            <a:ext cx="3998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Hénaff</a:t>
            </a:r>
            <a:r>
              <a:rPr lang="en-US" dirty="0" smtClean="0"/>
              <a:t> et al 2015, BMC Genomics</a:t>
            </a:r>
          </a:p>
          <a:p>
            <a:endParaRPr lang="en-US" dirty="0"/>
          </a:p>
          <a:p>
            <a:r>
              <a:rPr lang="en-US" dirty="0" smtClean="0"/>
              <a:t>https://</a:t>
            </a:r>
            <a:r>
              <a:rPr lang="en-US" dirty="0" err="1" smtClean="0"/>
              <a:t>github.com</a:t>
            </a:r>
            <a:r>
              <a:rPr lang="en-US" dirty="0" smtClean="0"/>
              <a:t>/</a:t>
            </a:r>
            <a:r>
              <a:rPr lang="en-US" dirty="0" err="1" smtClean="0"/>
              <a:t>elzbth</a:t>
            </a:r>
            <a:r>
              <a:rPr lang="en-US" dirty="0" smtClean="0"/>
              <a:t>/jitterbug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4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057" y="536277"/>
            <a:ext cx="7561067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452 TEI in CZ's </a:t>
            </a:r>
            <a:r>
              <a:rPr lang="en-US" dirty="0" smtClean="0"/>
              <a:t>genome</a:t>
            </a:r>
          </a:p>
          <a:p>
            <a:endParaRPr lang="en-US" dirty="0"/>
          </a:p>
          <a:p>
            <a:r>
              <a:rPr lang="en-US" dirty="0" smtClean="0"/>
              <a:t>These represent “normal variation, ‘ since they </a:t>
            </a:r>
            <a:r>
              <a:rPr lang="en-US" dirty="0" smtClean="0"/>
              <a:t>are </a:t>
            </a:r>
            <a:r>
              <a:rPr lang="en-US" dirty="0"/>
              <a:t>also present in the PCAWG </a:t>
            </a:r>
            <a:r>
              <a:rPr lang="en-US" dirty="0" smtClean="0"/>
              <a:t>(</a:t>
            </a:r>
            <a:r>
              <a:rPr lang="en-US" dirty="0" smtClean="0"/>
              <a:t>Pan</a:t>
            </a:r>
            <a:r>
              <a:rPr lang="en-US" dirty="0"/>
              <a:t>-Cancer analysis of Whole Genomes (PCAWG</a:t>
            </a:r>
            <a:r>
              <a:rPr lang="en-US" dirty="0" smtClean="0"/>
              <a:t>) normal </a:t>
            </a:r>
            <a:r>
              <a:rPr lang="en-US" dirty="0" smtClean="0"/>
              <a:t>samples, over </a:t>
            </a:r>
            <a:r>
              <a:rPr lang="en-US" dirty="0"/>
              <a:t>64 individuals, total </a:t>
            </a:r>
            <a:r>
              <a:rPr lang="en-US" dirty="0" smtClean="0"/>
              <a:t>of </a:t>
            </a:r>
            <a:r>
              <a:rPr lang="en-US" dirty="0"/>
              <a:t>5149 </a:t>
            </a:r>
            <a:r>
              <a:rPr lang="en-US" dirty="0" smtClean="0"/>
              <a:t>loci)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4</a:t>
            </a:r>
            <a:r>
              <a:rPr lang="en-US" dirty="0" smtClean="0"/>
              <a:t> of which (all </a:t>
            </a:r>
            <a:r>
              <a:rPr lang="en-US" dirty="0" err="1" smtClean="0"/>
              <a:t>Alus</a:t>
            </a:r>
            <a:r>
              <a:rPr lang="en-US" dirty="0" smtClean="0"/>
              <a:t>) are in introns, of the following genes:</a:t>
            </a:r>
          </a:p>
          <a:p>
            <a:endParaRPr lang="en-US" dirty="0" smtClean="0"/>
          </a:p>
          <a:p>
            <a:r>
              <a:rPr lang="en-US" dirty="0"/>
              <a:t>MIR7641-2</a:t>
            </a:r>
          </a:p>
          <a:p>
            <a:r>
              <a:rPr lang="en-US" dirty="0"/>
              <a:t>RBM6</a:t>
            </a:r>
          </a:p>
          <a:p>
            <a:r>
              <a:rPr lang="en-US" dirty="0"/>
              <a:t>BRWD1</a:t>
            </a:r>
          </a:p>
          <a:p>
            <a:r>
              <a:rPr lang="en-US" dirty="0" smtClean="0"/>
              <a:t>ENY2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11 TEI </a:t>
            </a:r>
            <a:r>
              <a:rPr lang="en-US" dirty="0"/>
              <a:t>in common with </a:t>
            </a:r>
            <a:r>
              <a:rPr lang="en-US" dirty="0" smtClean="0"/>
              <a:t>Genome in a Bottle GIAB) trio (son, father, mother): </a:t>
            </a:r>
            <a:endParaRPr lang="en-US" dirty="0"/>
          </a:p>
          <a:p>
            <a:endParaRPr lang="en-US" dirty="0"/>
          </a:p>
          <a:p>
            <a:r>
              <a:rPr lang="en-US" dirty="0"/>
              <a:t>HG002: 6</a:t>
            </a:r>
          </a:p>
          <a:p>
            <a:r>
              <a:rPr lang="en-US" dirty="0"/>
              <a:t>HG003: 5</a:t>
            </a:r>
          </a:p>
          <a:p>
            <a:r>
              <a:rPr lang="en-US" dirty="0"/>
              <a:t>HG004: 9</a:t>
            </a:r>
          </a:p>
        </p:txBody>
      </p:sp>
    </p:spTree>
    <p:extLst>
      <p:ext uri="{BB962C8B-B14F-4D97-AF65-F5344CB8AC3E}">
        <p14:creationId xmlns:p14="http://schemas.microsoft.com/office/powerpoint/2010/main" val="22452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D57EB84-7059-43B6-AD0A-38A7DFCA7B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9704"/>
            <a:ext cx="9144000" cy="50132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3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44065" y="6376766"/>
            <a:ext cx="3307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Colors show the discordant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34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6920AA-4B8E-4FCD-92E8-FA7CEEC4F9F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8196"/>
            <a:ext cx="9144000" cy="4998911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63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4065" y="6376766"/>
            <a:ext cx="3307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Colors show the discordant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3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218</Words>
  <Application>Microsoft Macintosh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Example1</vt:lpstr>
      <vt:lpstr>Example2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</dc:creator>
  <cp:lastModifiedBy>Christopher Mason</cp:lastModifiedBy>
  <cp:revision>5</cp:revision>
  <dcterms:created xsi:type="dcterms:W3CDTF">2016-04-11T09:18:21Z</dcterms:created>
  <dcterms:modified xsi:type="dcterms:W3CDTF">2016-04-11T13:16:59Z</dcterms:modified>
</cp:coreProperties>
</file>