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75" r:id="rId3"/>
    <p:sldId id="259" r:id="rId4"/>
    <p:sldId id="260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261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63" r:id="rId27"/>
    <p:sldId id="276" r:id="rId28"/>
    <p:sldId id="277" r:id="rId29"/>
    <p:sldId id="257" r:id="rId30"/>
    <p:sldId id="258" r:id="rId31"/>
    <p:sldId id="265" r:id="rId32"/>
    <p:sldId id="267" r:id="rId33"/>
    <p:sldId id="301" r:id="rId34"/>
    <p:sldId id="302" r:id="rId35"/>
    <p:sldId id="303" r:id="rId36"/>
    <p:sldId id="304" r:id="rId37"/>
    <p:sldId id="273" r:id="rId38"/>
    <p:sldId id="274" r:id="rId39"/>
    <p:sldId id="269" r:id="rId40"/>
    <p:sldId id="270" r:id="rId41"/>
    <p:sldId id="300" r:id="rId42"/>
    <p:sldId id="262" r:id="rId43"/>
    <p:sldId id="264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9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70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rv2004:Desktop:czgenom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ctr">
              <a:defRPr b="0" i="0"/>
            </a:pPr>
            <a:r>
              <a:rPr lang="en-US" b="0" i="0"/>
              <a:t>Number</a:t>
            </a:r>
            <a:r>
              <a:rPr lang="en-US" b="0" i="0" baseline="0"/>
              <a:t> of Variants</a:t>
            </a:r>
            <a:endParaRPr lang="en-US" b="0" i="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Homo</c:v>
          </c:tx>
          <c:spPr>
            <a:solidFill>
              <a:schemeClr val="accent5"/>
            </a:solidFill>
            <a:ln>
              <a:solidFill>
                <a:schemeClr val="accent5">
                  <a:lumMod val="75000"/>
                </a:schemeClr>
              </a:solidFill>
            </a:ln>
          </c:spPr>
          <c:invertIfNegative val="0"/>
          <c:cat>
            <c:strRef>
              <c:f>snp_ins_del!$A$10:$A$12</c:f>
              <c:strCache>
                <c:ptCount val="3"/>
                <c:pt idx="0">
                  <c:v>SNP</c:v>
                </c:pt>
                <c:pt idx="1">
                  <c:v>INS</c:v>
                </c:pt>
                <c:pt idx="2">
                  <c:v>DEL</c:v>
                </c:pt>
              </c:strCache>
            </c:strRef>
          </c:cat>
          <c:val>
            <c:numRef>
              <c:f>snp_ins_del!$C$10:$C$12</c:f>
              <c:numCache>
                <c:formatCode>#,##0</c:formatCode>
                <c:ptCount val="3"/>
                <c:pt idx="0">
                  <c:v>1.466131E6</c:v>
                </c:pt>
                <c:pt idx="1">
                  <c:v>148510.0</c:v>
                </c:pt>
                <c:pt idx="2">
                  <c:v>141210.0</c:v>
                </c:pt>
              </c:numCache>
            </c:numRef>
          </c:val>
        </c:ser>
        <c:ser>
          <c:idx val="1"/>
          <c:order val="1"/>
          <c:tx>
            <c:v>Hetero</c:v>
          </c:tx>
          <c:spPr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c:spPr>
          <c:invertIfNegative val="0"/>
          <c:cat>
            <c:strRef>
              <c:f>snp_ins_del!$A$10:$A$12</c:f>
              <c:strCache>
                <c:ptCount val="3"/>
                <c:pt idx="0">
                  <c:v>SNP</c:v>
                </c:pt>
                <c:pt idx="1">
                  <c:v>INS</c:v>
                </c:pt>
                <c:pt idx="2">
                  <c:v>DEL</c:v>
                </c:pt>
              </c:strCache>
            </c:strRef>
          </c:cat>
          <c:val>
            <c:numRef>
              <c:f>snp_ins_del!$D$10:$D$12</c:f>
              <c:numCache>
                <c:formatCode>#,##0</c:formatCode>
                <c:ptCount val="3"/>
                <c:pt idx="0">
                  <c:v>2.532183E6</c:v>
                </c:pt>
                <c:pt idx="1">
                  <c:v>238254.0</c:v>
                </c:pt>
                <c:pt idx="2">
                  <c:v>268496.0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4233672"/>
        <c:axId val="2114236616"/>
      </c:barChart>
      <c:catAx>
        <c:axId val="2114233672"/>
        <c:scaling>
          <c:orientation val="minMax"/>
        </c:scaling>
        <c:delete val="0"/>
        <c:axPos val="b"/>
        <c:majorTickMark val="out"/>
        <c:minorTickMark val="none"/>
        <c:tickLblPos val="nextTo"/>
        <c:crossAx val="2114236616"/>
        <c:crosses val="autoZero"/>
        <c:auto val="1"/>
        <c:lblAlgn val="ctr"/>
        <c:lblOffset val="100"/>
        <c:noMultiLvlLbl val="0"/>
      </c:catAx>
      <c:valAx>
        <c:axId val="21142366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crossAx val="2114233672"/>
        <c:crosses val="autoZero"/>
        <c:crossBetween val="between"/>
        <c:dispUnits>
          <c:builtInUnit val="millions"/>
          <c:dispUnitsLbl>
            <c:layout/>
          </c:dispUnitsLbl>
        </c:dispUnits>
      </c:valAx>
    </c:plotArea>
    <c:legend>
      <c:legendPos val="r"/>
      <c:layout/>
      <c:overlay val="1"/>
    </c:legend>
    <c:plotVisOnly val="1"/>
    <c:dispBlanksAs val="gap"/>
    <c:showDLblsOverMax val="0"/>
  </c:chart>
  <c:txPr>
    <a:bodyPr/>
    <a:lstStyle/>
    <a:p>
      <a:pPr>
        <a:defRPr sz="2000">
          <a:latin typeface="Helvetica Light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3C385-0E0C-2845-8461-1EDC288C94C4}" type="datetimeFigureOut">
              <a:rPr lang="en-US" smtClean="0"/>
              <a:t>3/18/16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BE33B-8237-3144-8BA1-A5E52D079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31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table shows all variants found in the gene, red highlight shows which variant is</a:t>
            </a:r>
            <a:r>
              <a:rPr lang="en-US" baseline="0" dirty="0" smtClean="0"/>
              <a:t> responsible for the clinical effect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3D528-E46E-4547-B857-BFAD529FC5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9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table shows all variants found in the gene, red highlight shows which variant is</a:t>
            </a:r>
            <a:r>
              <a:rPr lang="en-US" baseline="0" dirty="0" smtClean="0"/>
              <a:t> responsible for the </a:t>
            </a:r>
            <a:r>
              <a:rPr lang="en-US" baseline="0" smtClean="0"/>
              <a:t>clinical effect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3D528-E46E-4547-B857-BFAD529FC5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90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BCB8-72E5-BB4B-B55C-8D59C8FADF10}" type="datetimeFigureOut">
              <a:rPr lang="en-US" smtClean="0"/>
              <a:t>3/18/16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EEE0-7844-3040-A507-48A0ADDF7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52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BCB8-72E5-BB4B-B55C-8D59C8FADF10}" type="datetimeFigureOut">
              <a:rPr lang="en-US" smtClean="0"/>
              <a:t>3/18/16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EEE0-7844-3040-A507-48A0ADDF7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80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BCB8-72E5-BB4B-B55C-8D59C8FADF10}" type="datetimeFigureOut">
              <a:rPr lang="en-US" smtClean="0"/>
              <a:t>3/18/16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EEE0-7844-3040-A507-48A0ADDF7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5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BCB8-72E5-BB4B-B55C-8D59C8FADF10}" type="datetimeFigureOut">
              <a:rPr lang="en-US" smtClean="0"/>
              <a:t>3/18/16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EEE0-7844-3040-A507-48A0ADDF7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99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BCB8-72E5-BB4B-B55C-8D59C8FADF10}" type="datetimeFigureOut">
              <a:rPr lang="en-US" smtClean="0"/>
              <a:t>3/18/16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EEE0-7844-3040-A507-48A0ADDF7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77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BCB8-72E5-BB4B-B55C-8D59C8FADF10}" type="datetimeFigureOut">
              <a:rPr lang="en-US" smtClean="0"/>
              <a:t>3/18/16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EEE0-7844-3040-A507-48A0ADDF7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50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BCB8-72E5-BB4B-B55C-8D59C8FADF10}" type="datetimeFigureOut">
              <a:rPr lang="en-US" smtClean="0"/>
              <a:t>3/18/16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EEE0-7844-3040-A507-48A0ADDF7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44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BCB8-72E5-BB4B-B55C-8D59C8FADF10}" type="datetimeFigureOut">
              <a:rPr lang="en-US" smtClean="0"/>
              <a:t>3/18/16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EEE0-7844-3040-A507-48A0ADDF7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10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BCB8-72E5-BB4B-B55C-8D59C8FADF10}" type="datetimeFigureOut">
              <a:rPr lang="en-US" smtClean="0"/>
              <a:t>3/18/16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EEE0-7844-3040-A507-48A0ADDF7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09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BCB8-72E5-BB4B-B55C-8D59C8FADF10}" type="datetimeFigureOut">
              <a:rPr lang="en-US" smtClean="0"/>
              <a:t>3/18/16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EEE0-7844-3040-A507-48A0ADDF7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92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BCB8-72E5-BB4B-B55C-8D59C8FADF10}" type="datetimeFigureOut">
              <a:rPr lang="en-US" smtClean="0"/>
              <a:t>3/18/16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EEE0-7844-3040-A507-48A0ADDF7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0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1BCB8-72E5-BB4B-B55C-8D59C8FADF10}" type="datetimeFigureOut">
              <a:rPr lang="en-US" smtClean="0"/>
              <a:t>3/18/16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2EEE0-7844-3040-A507-48A0ADDF7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7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Relationship Id="rId3" Type="http://schemas.openxmlformats.org/officeDocument/2006/relationships/image" Target="../media/image7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Relationship Id="rId3" Type="http://schemas.openxmlformats.org/officeDocument/2006/relationships/image" Target="../media/image9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Relationship Id="rId3" Type="http://schemas.openxmlformats.org/officeDocument/2006/relationships/image" Target="../media/image11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journals.plos.org/plosone/article?id=10.1371/journal.pone.0049438" TargetMode="External"/><Relationship Id="rId3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CWZ’s Genome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March 18,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887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Protection against Type II Diabetes and Metabolic Syndromes</a:t>
            </a:r>
            <a:endParaRPr lang="en-US" dirty="0"/>
          </a:p>
        </p:txBody>
      </p:sp>
      <p:pic>
        <p:nvPicPr>
          <p:cNvPr id="4" name="Picture 3" descr="MTT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1908"/>
            <a:ext cx="9144000" cy="22754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625120"/>
            <a:ext cx="9032756" cy="528431"/>
          </a:xfrm>
          <a:prstGeom prst="rect">
            <a:avLst/>
          </a:prstGeom>
          <a:noFill/>
          <a:ln w="19050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MTTP_prot_metabolic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84" y="1968500"/>
            <a:ext cx="7607300" cy="48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Protection against Myocardial Infarction and Venous Thrombosis</a:t>
            </a:r>
            <a:endParaRPr lang="en-US" dirty="0"/>
          </a:p>
        </p:txBody>
      </p:sp>
      <p:pic>
        <p:nvPicPr>
          <p:cNvPr id="4" name="Picture 3" descr="F13A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5695"/>
            <a:ext cx="9144000" cy="20891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350" y="3876665"/>
            <a:ext cx="9032756" cy="528431"/>
          </a:xfrm>
          <a:prstGeom prst="rect">
            <a:avLst/>
          </a:prstGeom>
          <a:noFill/>
          <a:ln w="19050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9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Protection against Myocardial Infarction and Venous Thrombosis</a:t>
            </a:r>
            <a:endParaRPr lang="en-US" dirty="0"/>
          </a:p>
        </p:txBody>
      </p:sp>
      <p:pic>
        <p:nvPicPr>
          <p:cNvPr id="4" name="Picture 3" descr="F13A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5695"/>
            <a:ext cx="9144000" cy="20891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350" y="3876665"/>
            <a:ext cx="9032756" cy="528431"/>
          </a:xfrm>
          <a:prstGeom prst="rect">
            <a:avLst/>
          </a:prstGeom>
          <a:noFill/>
          <a:ln w="19050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F13A1_prot_myocardial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360" y="1417638"/>
            <a:ext cx="4927014" cy="54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6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Protection against Coronary Heart Disease</a:t>
            </a:r>
            <a:endParaRPr lang="en-US" dirty="0"/>
          </a:p>
        </p:txBody>
      </p:sp>
      <p:pic>
        <p:nvPicPr>
          <p:cNvPr id="4" name="Picture 3" descr="ABCA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3308"/>
            <a:ext cx="9144000" cy="22032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350" y="4578146"/>
            <a:ext cx="9032756" cy="528431"/>
          </a:xfrm>
          <a:prstGeom prst="rect">
            <a:avLst/>
          </a:prstGeom>
          <a:noFill/>
          <a:ln w="19050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71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Protection against Coronary Heart Disease</a:t>
            </a:r>
            <a:endParaRPr lang="en-US" dirty="0"/>
          </a:p>
        </p:txBody>
      </p:sp>
      <p:pic>
        <p:nvPicPr>
          <p:cNvPr id="4" name="Picture 3" descr="ABCA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3308"/>
            <a:ext cx="9144000" cy="22032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350" y="4578146"/>
            <a:ext cx="9032756" cy="528431"/>
          </a:xfrm>
          <a:prstGeom prst="rect">
            <a:avLst/>
          </a:prstGeom>
          <a:noFill/>
          <a:ln w="19050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CA1_prot_heartdiseas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3801"/>
            <a:ext cx="9144000" cy="494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65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01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Maybe bad news:</a:t>
            </a:r>
            <a:br>
              <a:rPr lang="en-US" dirty="0" smtClean="0"/>
            </a:br>
            <a:r>
              <a:rPr lang="en-US" dirty="0" smtClean="0"/>
              <a:t>potentially pathogenic SNVs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2095"/>
            <a:ext cx="9140025" cy="445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61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Clinical data (pathogenic SNVs)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7306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3,143 </a:t>
            </a:r>
            <a:r>
              <a:rPr lang="en-US" dirty="0"/>
              <a:t>in </a:t>
            </a:r>
            <a:r>
              <a:rPr lang="en-US" dirty="0" err="1" smtClean="0"/>
              <a:t>ClinVar</a:t>
            </a:r>
            <a:endParaRPr lang="en-US" dirty="0"/>
          </a:p>
          <a:p>
            <a:pPr lvl="1"/>
            <a:r>
              <a:rPr lang="en-US" dirty="0"/>
              <a:t>41/</a:t>
            </a:r>
            <a:r>
              <a:rPr lang="en-US" dirty="0" smtClean="0"/>
              <a:t>3,143 </a:t>
            </a:r>
            <a:r>
              <a:rPr lang="en-US" dirty="0"/>
              <a:t>pathogenic (</a:t>
            </a:r>
            <a:r>
              <a:rPr lang="en-US" dirty="0" smtClean="0"/>
              <a:t>CLNSIG=</a:t>
            </a:r>
            <a:r>
              <a:rPr lang="en-US" dirty="0"/>
              <a:t>5)</a:t>
            </a:r>
          </a:p>
          <a:p>
            <a:pPr lvl="2"/>
            <a:r>
              <a:rPr lang="en-US" dirty="0"/>
              <a:t>5/41 not </a:t>
            </a:r>
            <a:r>
              <a:rPr lang="en-US" dirty="0" smtClean="0"/>
              <a:t>common</a:t>
            </a:r>
          </a:p>
          <a:p>
            <a:pPr marL="914400" lvl="2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240</a:t>
            </a:r>
            <a:r>
              <a:rPr lang="en-US" dirty="0"/>
              <a:t>/</a:t>
            </a:r>
            <a:r>
              <a:rPr lang="en-US" dirty="0" smtClean="0"/>
              <a:t>3,143 </a:t>
            </a:r>
            <a:r>
              <a:rPr lang="en-US" dirty="0"/>
              <a:t>non-synonymous (moderate or high impact by snpeff) and in OMIM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183055"/>
              </p:ext>
            </p:extLst>
          </p:nvPr>
        </p:nvGraphicFramePr>
        <p:xfrm>
          <a:off x="981904" y="2992424"/>
          <a:ext cx="7704895" cy="2044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895"/>
                <a:gridCol w="1331186"/>
                <a:gridCol w="49328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TERT</a:t>
                      </a:r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H412Y</a:t>
                      </a:r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PULMONARY_FIBROSIS_AND/OR_BONE_MARROW_FAILURE\x2c_TELOMERE-RELATED\x2c_1|Aplastic_anemia|Dyskeratosis_congenita\x2c_autosomal_recessive\x2c_4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PRSS1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N29I</a:t>
                      </a:r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Hereditary_pancreatitis,Hereditary_pancreatitis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PRSS1</a:t>
                      </a:r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N54S</a:t>
                      </a:r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Hereditary_pancreatitis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SAA1</a:t>
                      </a:r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A70V</a:t>
                      </a:r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Serum_amyloid_a_variant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MEFV</a:t>
                      </a:r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V726A</a:t>
                      </a:r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Familial_Mediterranean_fever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58788" y="3587761"/>
            <a:ext cx="7156678" cy="713844"/>
          </a:xfrm>
          <a:prstGeom prst="rect">
            <a:avLst/>
          </a:prstGeom>
          <a:noFill/>
          <a:ln w="19050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10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PRSS1 (protease, serine 1)</a:t>
            </a:r>
            <a:br>
              <a:rPr lang="en-US" dirty="0" smtClean="0"/>
            </a:br>
            <a:r>
              <a:rPr lang="en-US" dirty="0" smtClean="0"/>
              <a:t>Hereditary Pancreatitis</a:t>
            </a:r>
            <a:endParaRPr lang="en-US" dirty="0"/>
          </a:p>
        </p:txBody>
      </p:sp>
      <p:pic>
        <p:nvPicPr>
          <p:cNvPr id="4" name="Picture 3" descr="Screen Shot 2016-03-09 at 11.38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1928114"/>
            <a:ext cx="9093200" cy="3949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10950" y="6479397"/>
            <a:ext cx="413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ghr.nlm.nih.gov</a:t>
            </a:r>
            <a:r>
              <a:rPr lang="en-US" dirty="0"/>
              <a:t>/gene/PRSS1</a:t>
            </a:r>
          </a:p>
        </p:txBody>
      </p:sp>
    </p:spTree>
    <p:extLst>
      <p:ext uri="{BB962C8B-B14F-4D97-AF65-F5344CB8AC3E}">
        <p14:creationId xmlns:p14="http://schemas.microsoft.com/office/powerpoint/2010/main" val="332642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3-09 at 11.37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99" y="0"/>
            <a:ext cx="801450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60182"/>
            <a:ext cx="1740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 PRSS1 SNVs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520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3-09 at 11.37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99" y="0"/>
            <a:ext cx="801450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60182"/>
            <a:ext cx="1740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 PRSS1 SNVs</a:t>
            </a:r>
            <a:endParaRPr lang="en-US" dirty="0"/>
          </a:p>
        </p:txBody>
      </p:sp>
      <p:pic>
        <p:nvPicPr>
          <p:cNvPr id="2" name="Picture 1" descr="Screen Shot 2016-03-09 at 11.42.3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688" y="0"/>
            <a:ext cx="5882311" cy="35135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4975" y="3587761"/>
            <a:ext cx="8222763" cy="482076"/>
          </a:xfrm>
          <a:prstGeom prst="rect">
            <a:avLst/>
          </a:prstGeom>
          <a:noFill/>
          <a:ln w="19050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89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have confirmed you are male!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017" y="1563309"/>
            <a:ext cx="5993460" cy="5131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5776" y="6510543"/>
            <a:ext cx="1669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chromosome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037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3-09 at 11.37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99" y="0"/>
            <a:ext cx="8014505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4975" y="3564018"/>
            <a:ext cx="8222763" cy="482076"/>
          </a:xfrm>
          <a:prstGeom prst="rect">
            <a:avLst/>
          </a:prstGeom>
          <a:noFill/>
          <a:ln w="19050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460182"/>
            <a:ext cx="1740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 PRSS1 SNVs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44975" y="2169344"/>
            <a:ext cx="8222763" cy="482076"/>
          </a:xfrm>
          <a:prstGeom prst="rect">
            <a:avLst/>
          </a:prstGeom>
          <a:noFill/>
          <a:ln w="19050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Shot 2016-03-09 at 11.45.1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692" y="3825004"/>
            <a:ext cx="4477559" cy="29900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63107" y="6211368"/>
            <a:ext cx="1093894" cy="161657"/>
          </a:xfrm>
          <a:prstGeom prst="rect">
            <a:avLst/>
          </a:prstGeom>
          <a:noFill/>
          <a:ln w="19050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86646" y="5256486"/>
            <a:ext cx="34392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err="1"/>
              <a:t>www.ncbi.nlm.nih.gov</a:t>
            </a:r>
            <a:r>
              <a:rPr lang="en-US" sz="800" dirty="0"/>
              <a:t>/</a:t>
            </a:r>
            <a:r>
              <a:rPr lang="en-US" sz="800" dirty="0" err="1"/>
              <a:t>pubmed</a:t>
            </a:r>
            <a:r>
              <a:rPr lang="en-US" sz="800" dirty="0"/>
              <a:t>/15776435</a:t>
            </a:r>
          </a:p>
        </p:txBody>
      </p:sp>
    </p:spTree>
    <p:extLst>
      <p:ext uri="{BB962C8B-B14F-4D97-AF65-F5344CB8AC3E}">
        <p14:creationId xmlns:p14="http://schemas.microsoft.com/office/powerpoint/2010/main" val="2638630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Clinical data (pathogenic SNVs)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7306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3,143 </a:t>
            </a:r>
            <a:r>
              <a:rPr lang="en-US" dirty="0"/>
              <a:t>in </a:t>
            </a:r>
            <a:r>
              <a:rPr lang="en-US" dirty="0" err="1" smtClean="0"/>
              <a:t>ClinVar</a:t>
            </a:r>
            <a:endParaRPr lang="en-US" dirty="0"/>
          </a:p>
          <a:p>
            <a:pPr lvl="1"/>
            <a:r>
              <a:rPr lang="en-US" dirty="0"/>
              <a:t>41/</a:t>
            </a:r>
            <a:r>
              <a:rPr lang="en-US" dirty="0" smtClean="0"/>
              <a:t>3,143 </a:t>
            </a:r>
            <a:r>
              <a:rPr lang="en-US" dirty="0"/>
              <a:t>pathogenic (</a:t>
            </a:r>
            <a:r>
              <a:rPr lang="en-US" dirty="0" smtClean="0"/>
              <a:t>CLNSIG=</a:t>
            </a:r>
            <a:r>
              <a:rPr lang="en-US" dirty="0"/>
              <a:t>5)</a:t>
            </a:r>
          </a:p>
          <a:p>
            <a:pPr lvl="2"/>
            <a:r>
              <a:rPr lang="en-US" dirty="0"/>
              <a:t>5/41 not </a:t>
            </a:r>
            <a:r>
              <a:rPr lang="en-US" dirty="0" smtClean="0"/>
              <a:t>common</a:t>
            </a:r>
          </a:p>
          <a:p>
            <a:pPr marL="914400" lvl="2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240/3,143 </a:t>
            </a:r>
            <a:r>
              <a:rPr lang="en-US" dirty="0"/>
              <a:t>non-synonymous (moderate or high impact by snpeff) and in OMIM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698418"/>
              </p:ext>
            </p:extLst>
          </p:nvPr>
        </p:nvGraphicFramePr>
        <p:xfrm>
          <a:off x="981904" y="2992424"/>
          <a:ext cx="7704895" cy="2044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895"/>
                <a:gridCol w="1331186"/>
                <a:gridCol w="49328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TERT</a:t>
                      </a:r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H412Y</a:t>
                      </a:r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PULMONARY_FIBROSIS_AND/OR_BONE_MARROW_FAILURE\x2c_TELOMERE-RELATED\x2c_1|Aplastic_anemia|Dyskeratosis_congenita\x2c_autosomal_recessive\x2c_4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PRSS1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N29I</a:t>
                      </a:r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Hereditary_pancreatitis,Hereditary_pancreatitis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PRSS1</a:t>
                      </a:r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N54S</a:t>
                      </a:r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Hereditary_pancreatitis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SAA1</a:t>
                      </a:r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A70V</a:t>
                      </a:r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Serum_amyloid_a_variant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MEFV</a:t>
                      </a:r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V726A</a:t>
                      </a:r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Familial_Mediterranean_fever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58788" y="4320145"/>
            <a:ext cx="7156678" cy="338381"/>
          </a:xfrm>
          <a:prstGeom prst="rect">
            <a:avLst/>
          </a:prstGeom>
          <a:noFill/>
          <a:ln w="19050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47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3-09 at 11.51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30581"/>
          </a:xfrm>
          <a:prstGeom prst="rect">
            <a:avLst/>
          </a:prstGeom>
        </p:spPr>
      </p:pic>
      <p:pic>
        <p:nvPicPr>
          <p:cNvPr id="5" name="Picture 4" descr="Screen Shot 2016-03-09 at 11.51.4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30581"/>
            <a:ext cx="5384806" cy="36410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1244" y="536550"/>
            <a:ext cx="9032756" cy="528431"/>
          </a:xfrm>
          <a:prstGeom prst="rect">
            <a:avLst/>
          </a:prstGeom>
          <a:noFill/>
          <a:ln w="19050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80724" y="3189867"/>
            <a:ext cx="33470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variant may increase risk of reactive systemic amyloidosis (AA-amyloidosis) which is a rare complication of common chronic inflammatory diseases such as rheumatoid arthritis</a:t>
            </a:r>
          </a:p>
          <a:p>
            <a:endParaRPr lang="en-US" dirty="0"/>
          </a:p>
          <a:p>
            <a:r>
              <a:rPr lang="en-US" dirty="0"/>
              <a:t>http://</a:t>
            </a:r>
            <a:r>
              <a:rPr lang="en-US" dirty="0" err="1"/>
              <a:t>www.ncbi.nlm.nih.gov</a:t>
            </a:r>
            <a:r>
              <a:rPr lang="en-US" dirty="0"/>
              <a:t>/</a:t>
            </a:r>
            <a:r>
              <a:rPr lang="en-US" dirty="0" err="1"/>
              <a:t>pubmed</a:t>
            </a:r>
            <a:r>
              <a:rPr lang="en-US" dirty="0"/>
              <a:t>/7655463</a:t>
            </a:r>
          </a:p>
        </p:txBody>
      </p:sp>
    </p:spTree>
    <p:extLst>
      <p:ext uri="{BB962C8B-B14F-4D97-AF65-F5344CB8AC3E}">
        <p14:creationId xmlns:p14="http://schemas.microsoft.com/office/powerpoint/2010/main" val="2085346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Clinical data (pathogenic SNVs)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7306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3,143 </a:t>
            </a:r>
            <a:r>
              <a:rPr lang="en-US" dirty="0"/>
              <a:t>in </a:t>
            </a:r>
            <a:r>
              <a:rPr lang="en-US" dirty="0" err="1" smtClean="0"/>
              <a:t>ClinVar</a:t>
            </a:r>
            <a:endParaRPr lang="en-US" dirty="0"/>
          </a:p>
          <a:p>
            <a:pPr lvl="1"/>
            <a:r>
              <a:rPr lang="en-US" dirty="0"/>
              <a:t>41/</a:t>
            </a:r>
            <a:r>
              <a:rPr lang="en-US" dirty="0" smtClean="0"/>
              <a:t>3,143 </a:t>
            </a:r>
            <a:r>
              <a:rPr lang="en-US" dirty="0"/>
              <a:t>pathogenic (</a:t>
            </a:r>
            <a:r>
              <a:rPr lang="en-US" dirty="0" smtClean="0"/>
              <a:t>CLNSIG=</a:t>
            </a:r>
            <a:r>
              <a:rPr lang="en-US" dirty="0"/>
              <a:t>5)</a:t>
            </a:r>
          </a:p>
          <a:p>
            <a:pPr lvl="2"/>
            <a:r>
              <a:rPr lang="en-US" dirty="0"/>
              <a:t>5/41 not </a:t>
            </a:r>
            <a:r>
              <a:rPr lang="en-US" dirty="0" smtClean="0"/>
              <a:t>common</a:t>
            </a:r>
          </a:p>
          <a:p>
            <a:pPr marL="914400" lvl="2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240</a:t>
            </a:r>
            <a:r>
              <a:rPr lang="en-US" dirty="0"/>
              <a:t>/</a:t>
            </a:r>
            <a:r>
              <a:rPr lang="en-US" dirty="0" smtClean="0"/>
              <a:t>3,143 </a:t>
            </a:r>
            <a:r>
              <a:rPr lang="en-US" dirty="0"/>
              <a:t>non-synonymous (moderate or high impact by snpeff) and in OMIM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665288"/>
              </p:ext>
            </p:extLst>
          </p:nvPr>
        </p:nvGraphicFramePr>
        <p:xfrm>
          <a:off x="981904" y="2992424"/>
          <a:ext cx="7704895" cy="2044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895"/>
                <a:gridCol w="1331186"/>
                <a:gridCol w="49328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TERT</a:t>
                      </a:r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H412Y</a:t>
                      </a:r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PULMONARY_FIBROSIS_AND/OR_BONE_MARROW_FAILURE\x2c_TELOMERE-RELATED\x2c_1|Aplastic_anemia|Dyskeratosis_congenita\x2c_autosomal_recessive\x2c_4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PRSS1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N29I</a:t>
                      </a:r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Hereditary_pancreatitis,Hereditary_pancreatitis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PRSS1</a:t>
                      </a:r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N54S</a:t>
                      </a:r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Hereditary_pancreatitis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SAA1</a:t>
                      </a:r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A70V</a:t>
                      </a:r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Serum_amyloid_a_variant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MEFV</a:t>
                      </a:r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V726A</a:t>
                      </a:r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Familial_Mediterranean_fever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58788" y="4698743"/>
            <a:ext cx="7156678" cy="338381"/>
          </a:xfrm>
          <a:prstGeom prst="rect">
            <a:avLst/>
          </a:prstGeom>
          <a:noFill/>
          <a:ln w="19050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88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3-09 at 11.59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455"/>
            <a:ext cx="9144000" cy="1070312"/>
          </a:xfrm>
          <a:prstGeom prst="rect">
            <a:avLst/>
          </a:prstGeom>
        </p:spPr>
      </p:pic>
      <p:pic>
        <p:nvPicPr>
          <p:cNvPr id="5" name="Picture 4" descr="Screen Shot 2016-03-09 at 12.00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69" y="1733619"/>
            <a:ext cx="5637242" cy="43457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59611" y="2846105"/>
            <a:ext cx="2539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recessive inheritance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858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Reduced risk of age-related macular degeneration</a:t>
            </a:r>
            <a:endParaRPr lang="en-US" dirty="0"/>
          </a:p>
        </p:txBody>
      </p:sp>
      <p:pic>
        <p:nvPicPr>
          <p:cNvPr id="4" name="Picture 3" descr="Screen Shot 2016-03-09 at 12.27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7177"/>
            <a:ext cx="9144000" cy="1069326"/>
          </a:xfrm>
          <a:prstGeom prst="rect">
            <a:avLst/>
          </a:prstGeom>
        </p:spPr>
      </p:pic>
      <p:pic>
        <p:nvPicPr>
          <p:cNvPr id="5" name="Picture 4" descr="Screen Shot 2016-03-09 at 12.27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2926503"/>
            <a:ext cx="5453112" cy="395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2093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Notable </a:t>
            </a:r>
            <a:r>
              <a:rPr lang="en-US" dirty="0" err="1" smtClean="0"/>
              <a:t>ClinVar</a:t>
            </a:r>
            <a:r>
              <a:rPr lang="en-US" dirty="0" smtClean="0"/>
              <a:t> genes: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1892" cy="498259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1. TERT H412Y: 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PULMONARY_FIBROSIS_AND</a:t>
            </a:r>
            <a:r>
              <a:rPr lang="en-US" dirty="0"/>
              <a:t>/OR_BONE_MARROW_FAILURE\x2c_TELOMERE-RELATED\x2c_1|Aplastic_anemia|Dyskeratosis_congenita\x2c_autosomal_recessive\x2c_4</a:t>
            </a:r>
          </a:p>
          <a:p>
            <a:pPr marL="0" indent="0">
              <a:buNone/>
            </a:pPr>
            <a:r>
              <a:rPr lang="en-US" b="1" dirty="0"/>
              <a:t>2. PRSS1 N29I: </a:t>
            </a:r>
            <a:r>
              <a:rPr lang="en-US" dirty="0" err="1"/>
              <a:t>Hereditary_pancreatitis,Hereditary_pancreatitis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3. PRSS1 N54S: </a:t>
            </a:r>
            <a:endParaRPr lang="en-US" b="1" dirty="0" smtClean="0"/>
          </a:p>
          <a:p>
            <a:pPr marL="0" indent="0">
              <a:buNone/>
            </a:pPr>
            <a:r>
              <a:rPr lang="en-US" dirty="0" err="1" smtClean="0"/>
              <a:t>Hereditary_pancreatitis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4. SAA1 A70V: </a:t>
            </a:r>
            <a:endParaRPr lang="en-US" b="1" dirty="0" smtClean="0"/>
          </a:p>
          <a:p>
            <a:pPr marL="0" indent="0">
              <a:buNone/>
            </a:pPr>
            <a:r>
              <a:rPr lang="en-US" dirty="0" err="1" smtClean="0"/>
              <a:t>Serum_amyloid_a_variant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5. MEFV V726A: </a:t>
            </a:r>
            <a:endParaRPr lang="en-US" b="1" dirty="0" smtClean="0"/>
          </a:p>
          <a:p>
            <a:pPr marL="0" indent="0">
              <a:buNone/>
            </a:pPr>
            <a:r>
              <a:rPr lang="en-US" dirty="0" err="1" smtClean="0"/>
              <a:t>Familial_Mediterranean_fever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4816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Most mutated non-coding areas under TFBSs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STAT4 (Signal Transducer And Activator Of </a:t>
            </a:r>
            <a:r>
              <a:rPr lang="en-US" dirty="0" smtClean="0"/>
              <a:t>Transcription)</a:t>
            </a:r>
          </a:p>
          <a:p>
            <a:r>
              <a:rPr lang="en-US" dirty="0" smtClean="0"/>
              <a:t>AP1 (Activator Protein 1)</a:t>
            </a:r>
          </a:p>
          <a:p>
            <a:r>
              <a:rPr lang="en-US" dirty="0" smtClean="0"/>
              <a:t>EGR1 (nerve growth)</a:t>
            </a:r>
          </a:p>
          <a:p>
            <a:r>
              <a:rPr lang="en-US" dirty="0" smtClean="0"/>
              <a:t>AP2GAMMA1 (neural crest)</a:t>
            </a:r>
          </a:p>
          <a:p>
            <a:r>
              <a:rPr lang="en-US" dirty="0" smtClean="0"/>
              <a:t>GATA1 (hematopoietic TF)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495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Most mutated VISTA enhancers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586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1) VistaEnhancer_hg19</a:t>
            </a:r>
            <a:r>
              <a:rPr lang="en-US" dirty="0"/>
              <a:t>:element 2082 | positive  | dorsal root ganglion[3/7] | trigeminal V (ganglion, cranial)[3/7]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2) VistaEnhancer_hg19</a:t>
            </a:r>
            <a:r>
              <a:rPr lang="en-US" dirty="0"/>
              <a:t>:element 2084 | positive  | other[4/5]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3) VistaEnhancer_hg19</a:t>
            </a:r>
            <a:r>
              <a:rPr lang="en-US" dirty="0"/>
              <a:t>:element 1760 | positive  | heart[14/14] </a:t>
            </a:r>
          </a:p>
          <a:p>
            <a:pPr marL="0" indent="0">
              <a:buNone/>
            </a:pPr>
            <a:r>
              <a:rPr lang="en-US" dirty="0" smtClean="0"/>
              <a:t>4) VistaEnhancer_hg19</a:t>
            </a:r>
            <a:r>
              <a:rPr lang="en-US" dirty="0"/>
              <a:t>:element 1886 | positive  | heart[5/8</a:t>
            </a:r>
            <a:r>
              <a:rPr lang="en-US" dirty="0" smtClean="0"/>
              <a:t>]</a:t>
            </a:r>
          </a:p>
          <a:p>
            <a:pPr marL="0" indent="0">
              <a:buNone/>
            </a:pPr>
            <a:r>
              <a:rPr lang="en-US" dirty="0" smtClean="0"/>
              <a:t>5) VistaEnhancer_hg19</a:t>
            </a:r>
            <a:r>
              <a:rPr lang="en-US" dirty="0"/>
              <a:t>:element 1385 | positive  | hindbrain (</a:t>
            </a:r>
            <a:r>
              <a:rPr lang="en-US" dirty="0" err="1"/>
              <a:t>rhombencephalon</a:t>
            </a:r>
            <a:r>
              <a:rPr lang="en-US" dirty="0"/>
              <a:t>)[3/5] | midbrain (mesencephalon)[4/5] </a:t>
            </a:r>
          </a:p>
          <a:p>
            <a:pPr marL="0" indent="0">
              <a:buNone/>
            </a:pPr>
            <a:r>
              <a:rPr lang="en-US" dirty="0" smtClean="0"/>
              <a:t>6) VistaEnhancer_hg19</a:t>
            </a:r>
            <a:r>
              <a:rPr lang="en-US" dirty="0"/>
              <a:t>:element 1391 | positive  | midbrain (mesencephalon)[7/9] | forebrain[7/9] </a:t>
            </a:r>
          </a:p>
        </p:txBody>
      </p:sp>
    </p:spTree>
    <p:extLst>
      <p:ext uri="{BB962C8B-B14F-4D97-AF65-F5344CB8AC3E}">
        <p14:creationId xmlns:p14="http://schemas.microsoft.com/office/powerpoint/2010/main" val="31420477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4224"/>
            <a:ext cx="9144000" cy="5633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to another tool: </a:t>
            </a:r>
            <a:r>
              <a:rPr lang="en-US" dirty="0" err="1" smtClean="0"/>
              <a:t>Tute</a:t>
            </a:r>
            <a:r>
              <a:rPr lang="en-US" dirty="0" smtClean="0"/>
              <a:t> Genomics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710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Stats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2773305"/>
              </p:ext>
            </p:extLst>
          </p:nvPr>
        </p:nvGraphicFramePr>
        <p:xfrm>
          <a:off x="683079" y="2007281"/>
          <a:ext cx="3695700" cy="348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1382"/>
              </p:ext>
            </p:extLst>
          </p:nvPr>
        </p:nvGraphicFramePr>
        <p:xfrm>
          <a:off x="4777922" y="2133966"/>
          <a:ext cx="3736521" cy="3266028"/>
        </p:xfrm>
        <a:graphic>
          <a:graphicData uri="http://schemas.openxmlformats.org/drawingml/2006/table">
            <a:tbl>
              <a:tblPr/>
              <a:tblGrid>
                <a:gridCol w="819498"/>
                <a:gridCol w="1224294"/>
                <a:gridCol w="756160"/>
                <a:gridCol w="936569"/>
              </a:tblGrid>
              <a:tr h="6590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Helvetica Light"/>
                          <a:cs typeface="Helvetica Light"/>
                        </a:rPr>
                        <a:t>Type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Helvetica Light"/>
                          <a:cs typeface="Helvetica Light"/>
                        </a:rPr>
                        <a:t> Total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Helvetica Light"/>
                          <a:cs typeface="Helvetica Light"/>
                        </a:rPr>
                        <a:t>Homo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Helvetica Light"/>
                          <a:cs typeface="Helvetica Light"/>
                        </a:rPr>
                        <a:t>Hetero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651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  <a:cs typeface="Helvetica Light"/>
                        </a:rPr>
                        <a:t>Total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  <a:cs typeface="Helvetica Light"/>
                        </a:rPr>
                        <a:t>4,794,784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  <a:cs typeface="Helvetica Light"/>
                        </a:rPr>
                        <a:t>37%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  <a:cs typeface="Helvetica Light"/>
                        </a:rPr>
                        <a:t>63%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  <a:cs typeface="Helvetica Light"/>
                        </a:rPr>
                        <a:t>SNP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  <a:cs typeface="Helvetica Light"/>
                        </a:rPr>
                        <a:t>3,998,314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  <a:cs typeface="Helvetica Light"/>
                        </a:rPr>
                        <a:t>37%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  <a:cs typeface="Helvetica Light"/>
                        </a:rPr>
                        <a:t>63%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  <a:cs typeface="Helvetica Light"/>
                        </a:rPr>
                        <a:t>INS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  <a:cs typeface="Helvetica Light"/>
                        </a:rPr>
                        <a:t>386,764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  <a:cs typeface="Helvetica Light"/>
                        </a:rPr>
                        <a:t>38%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  <a:cs typeface="Helvetica Light"/>
                        </a:rPr>
                        <a:t>62%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  <a:cs typeface="Helvetica Light"/>
                        </a:rPr>
                        <a:t>DEL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  <a:cs typeface="Helvetica Light"/>
                        </a:rPr>
                        <a:t>409,706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  <a:cs typeface="Helvetica Light"/>
                        </a:rPr>
                        <a:t>34%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/>
                          <a:cs typeface="Helvetica Light"/>
                        </a:rPr>
                        <a:t>66%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62928" y="6373977"/>
            <a:ext cx="1400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SnpEff</a:t>
            </a:r>
            <a:r>
              <a:rPr lang="en-US" dirty="0" smtClean="0"/>
              <a:t> 3.3c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4306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Mediterranean Fever again?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7655"/>
            <a:ext cx="9144000" cy="351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91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method: </a:t>
            </a:r>
            <a:r>
              <a:rPr lang="en-US" dirty="0" err="1" smtClean="0"/>
              <a:t>Omicia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125" y="1218252"/>
            <a:ext cx="7381874" cy="551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956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07308" y="244256"/>
            <a:ext cx="5808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Omicia</a:t>
            </a:r>
            <a:r>
              <a:rPr lang="en-US" dirty="0" smtClean="0"/>
              <a:t> Top 10 Variants For Review, Ranked by </a:t>
            </a:r>
            <a:r>
              <a:rPr lang="en-US" dirty="0" err="1" smtClean="0"/>
              <a:t>Omicia</a:t>
            </a:r>
            <a:r>
              <a:rPr lang="en-US" dirty="0" smtClean="0"/>
              <a:t> Score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60616" y="618460"/>
            <a:ext cx="2737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(rare, in proteins, high deleterious score)</a:t>
            </a:r>
            <a:endParaRPr lang="en-US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5459"/>
            <a:ext cx="9144000" cy="588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357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third genome interpretation method: </a:t>
            </a:r>
            <a:br>
              <a:rPr lang="en-US" dirty="0" smtClean="0"/>
            </a:br>
            <a:r>
              <a:rPr lang="en-US" dirty="0" smtClean="0"/>
              <a:t>Ingenuity Variant Analysis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1106"/>
            <a:ext cx="9144000" cy="240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40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6578"/>
            <a:ext cx="9144000" cy="61319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51001" y="3516937"/>
            <a:ext cx="7024076" cy="185602"/>
          </a:xfrm>
          <a:prstGeom prst="rect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51001" y="2129691"/>
            <a:ext cx="7024076" cy="361463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51001" y="4411798"/>
            <a:ext cx="7024076" cy="185602"/>
          </a:xfrm>
          <a:prstGeom prst="rect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1846" y="6379307"/>
            <a:ext cx="105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Epithelial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41615" y="6370488"/>
            <a:ext cx="1599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Head and Neck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680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Highest risk for head and neck or epithelial cancer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5738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600"/>
            <a:ext cx="9144000" cy="61319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51001" y="2373923"/>
            <a:ext cx="7024076" cy="14653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51001" y="3536462"/>
            <a:ext cx="7024076" cy="361449"/>
          </a:xfrm>
          <a:prstGeom prst="rect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51001" y="1940170"/>
            <a:ext cx="7024076" cy="433753"/>
          </a:xfrm>
          <a:prstGeom prst="rect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1001" y="2633786"/>
            <a:ext cx="7024076" cy="14653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91846" y="6379307"/>
            <a:ext cx="105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Epithelial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1615" y="6370488"/>
            <a:ext cx="1599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Head and Neck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715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600"/>
            <a:ext cx="9144000" cy="61319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51003" y="2242038"/>
            <a:ext cx="7024076" cy="27842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51003" y="3175014"/>
            <a:ext cx="7024076" cy="117218"/>
          </a:xfrm>
          <a:prstGeom prst="rect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51003" y="3663462"/>
            <a:ext cx="7024076" cy="250093"/>
          </a:xfrm>
          <a:prstGeom prst="rect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51003" y="2643567"/>
            <a:ext cx="7024076" cy="117218"/>
          </a:xfrm>
          <a:prstGeom prst="rect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1846" y="6379307"/>
            <a:ext cx="105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Epithelial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41615" y="6370488"/>
            <a:ext cx="1599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Head and Neck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589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Now, for ancestry! </a:t>
            </a:r>
            <a:br>
              <a:rPr lang="en-US" sz="3200" dirty="0" smtClean="0"/>
            </a:br>
            <a:r>
              <a:rPr lang="en-US" sz="2800" dirty="0" smtClean="0"/>
              <a:t>We used the Human Genetic Diversity Panel (HGDP)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http://journals.plos.org/plosone/article?id=10.1371/journal.pone.</a:t>
            </a:r>
            <a:r>
              <a:rPr lang="en-US" dirty="0" smtClean="0">
                <a:hlinkClick r:id="rId2"/>
              </a:rPr>
              <a:t>0049438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 err="1" smtClean="0"/>
              <a:t>AncestryMapper</a:t>
            </a:r>
            <a:r>
              <a:rPr lang="en-US" dirty="0" smtClean="0"/>
              <a:t> (R-package for ancestry analysis)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219" y="1417638"/>
            <a:ext cx="4707704" cy="475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642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608" y="1194878"/>
            <a:ext cx="5521895" cy="505863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2415"/>
          </a:xfrm>
        </p:spPr>
        <p:txBody>
          <a:bodyPr/>
          <a:lstStyle/>
          <a:p>
            <a:r>
              <a:rPr lang="en-US" dirty="0" smtClean="0"/>
              <a:t>And this freely available tool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1" y="6488668"/>
            <a:ext cx="9089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dev.arvados.org</a:t>
            </a:r>
            <a:r>
              <a:rPr lang="en-US" dirty="0"/>
              <a:t>/projects/</a:t>
            </a:r>
            <a:r>
              <a:rPr lang="en-US" dirty="0" err="1"/>
              <a:t>arvados</a:t>
            </a:r>
            <a:r>
              <a:rPr lang="en-US" dirty="0"/>
              <a:t>/wiki/</a:t>
            </a:r>
            <a:r>
              <a:rPr lang="en-US" dirty="0" err="1"/>
              <a:t>Pathomap_tutorial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6498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st_100_HGDP_with_Zimmer_at_Botto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069" y="453049"/>
            <a:ext cx="6400800" cy="640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1123572" y="3184525"/>
            <a:ext cx="1859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100 Individuals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20154" y="540022"/>
            <a:ext cx="2753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Ancestry Mapper Data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3974" y="5353294"/>
            <a:ext cx="17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CWZ Genome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873944" y="5667973"/>
            <a:ext cx="753979" cy="1776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155462" y="1324072"/>
            <a:ext cx="4567214" cy="452159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73715" y="677740"/>
            <a:ext cx="2128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Darker Color= </a:t>
            </a:r>
          </a:p>
          <a:p>
            <a:pPr algn="r"/>
            <a:r>
              <a:rPr lang="en-US" sz="1400" dirty="0" smtClean="0"/>
              <a:t>Closer to a population 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38"/>
            <a:ext cx="9144000" cy="403102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>You appear more Middle-Eastern and European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1426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Variant Effects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566932"/>
              </p:ext>
            </p:extLst>
          </p:nvPr>
        </p:nvGraphicFramePr>
        <p:xfrm>
          <a:off x="145144" y="1417628"/>
          <a:ext cx="5261428" cy="5285625"/>
        </p:xfrm>
        <a:graphic>
          <a:graphicData uri="http://schemas.openxmlformats.org/drawingml/2006/table">
            <a:tbl>
              <a:tblPr/>
              <a:tblGrid>
                <a:gridCol w="3481245"/>
                <a:gridCol w="909871"/>
                <a:gridCol w="870312"/>
              </a:tblGrid>
              <a:tr h="2187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 Light"/>
                        </a:rPr>
                        <a:t>Type</a:t>
                      </a:r>
                    </a:p>
                  </a:txBody>
                  <a:tcPr marL="9822" marR="9822" marT="9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 Light"/>
                        </a:rPr>
                        <a:t> Count</a:t>
                      </a:r>
                    </a:p>
                  </a:txBody>
                  <a:tcPr marL="9822" marR="9822" marT="9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 Light"/>
                        </a:rPr>
                        <a:t> Percent</a:t>
                      </a:r>
                    </a:p>
                  </a:txBody>
                  <a:tcPr marL="9822" marR="9822" marT="98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187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NON_SYNONYMOUS_START</a:t>
                      </a:r>
                    </a:p>
                  </a:txBody>
                  <a:tcPr marL="9822" marR="9822" marT="9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5</a:t>
                      </a:r>
                    </a:p>
                  </a:txBody>
                  <a:tcPr marL="9822" marR="9822" marT="9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0%</a:t>
                      </a:r>
                    </a:p>
                  </a:txBody>
                  <a:tcPr marL="9822" marR="9822" marT="98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7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NONE</a:t>
                      </a:r>
                    </a:p>
                  </a:txBody>
                  <a:tcPr marL="9822" marR="9822" marT="9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13</a:t>
                      </a:r>
                    </a:p>
                  </a:txBody>
                  <a:tcPr marL="9822" marR="9822" marT="9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0%</a:t>
                      </a:r>
                    </a:p>
                  </a:txBody>
                  <a:tcPr marL="9822" marR="9822" marT="98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7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SYNONYMOUS_STOP</a:t>
                      </a:r>
                    </a:p>
                  </a:txBody>
                  <a:tcPr marL="9822" marR="9822" marT="9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23</a:t>
                      </a:r>
                    </a:p>
                  </a:txBody>
                  <a:tcPr marL="9822" marR="9822" marT="9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0%</a:t>
                      </a:r>
                    </a:p>
                  </a:txBody>
                  <a:tcPr marL="9822" marR="9822" marT="98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7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START_LOST</a:t>
                      </a:r>
                    </a:p>
                  </a:txBody>
                  <a:tcPr marL="9822" marR="9822" marT="9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24</a:t>
                      </a:r>
                    </a:p>
                  </a:txBody>
                  <a:tcPr marL="9822" marR="9822" marT="9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0%</a:t>
                      </a:r>
                    </a:p>
                  </a:txBody>
                  <a:tcPr marL="9822" marR="9822" marT="98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7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STOP_LOST</a:t>
                      </a:r>
                    </a:p>
                  </a:txBody>
                  <a:tcPr marL="9822" marR="9822" marT="9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48</a:t>
                      </a:r>
                    </a:p>
                  </a:txBody>
                  <a:tcPr marL="9822" marR="9822" marT="9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0.00%</a:t>
                      </a:r>
                    </a:p>
                  </a:txBody>
                  <a:tcPr marL="9822" marR="9822" marT="98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7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CODON_CHANGE_PLUS_CODON_INSERTION</a:t>
                      </a:r>
                    </a:p>
                  </a:txBody>
                  <a:tcPr marL="9822" marR="9822" marT="9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78</a:t>
                      </a:r>
                    </a:p>
                  </a:txBody>
                  <a:tcPr marL="9822" marR="9822" marT="9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0.00%</a:t>
                      </a:r>
                    </a:p>
                  </a:txBody>
                  <a:tcPr marL="9822" marR="9822" marT="98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7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CODON_CHANGE_PLUS_CODON_DELETION</a:t>
                      </a:r>
                    </a:p>
                  </a:txBody>
                  <a:tcPr marL="9822" marR="9822" marT="9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142</a:t>
                      </a:r>
                    </a:p>
                  </a:txBody>
                  <a:tcPr marL="9822" marR="9822" marT="9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0.00%</a:t>
                      </a:r>
                    </a:p>
                  </a:txBody>
                  <a:tcPr marL="9822" marR="9822" marT="98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7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STOP_GAINED</a:t>
                      </a:r>
                    </a:p>
                  </a:txBody>
                  <a:tcPr marL="9822" marR="9822" marT="9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157</a:t>
                      </a:r>
                    </a:p>
                  </a:txBody>
                  <a:tcPr marL="9822" marR="9822" marT="9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0.00%</a:t>
                      </a:r>
                    </a:p>
                  </a:txBody>
                  <a:tcPr marL="9822" marR="9822" marT="98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7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CODON_INSERTION</a:t>
                      </a:r>
                    </a:p>
                  </a:txBody>
                  <a:tcPr marL="9822" marR="9822" marT="9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166</a:t>
                      </a:r>
                    </a:p>
                  </a:txBody>
                  <a:tcPr marL="9822" marR="9822" marT="9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0.00%</a:t>
                      </a:r>
                    </a:p>
                  </a:txBody>
                  <a:tcPr marL="9822" marR="9822" marT="98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7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SPLICE_SITE_ACCEPTOR</a:t>
                      </a:r>
                    </a:p>
                  </a:txBody>
                  <a:tcPr marL="9822" marR="9822" marT="9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167</a:t>
                      </a:r>
                    </a:p>
                  </a:txBody>
                  <a:tcPr marL="9822" marR="9822" marT="9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0.00%</a:t>
                      </a:r>
                    </a:p>
                  </a:txBody>
                  <a:tcPr marL="9822" marR="9822" marT="98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7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CODON_DELETION</a:t>
                      </a:r>
                    </a:p>
                  </a:txBody>
                  <a:tcPr marL="9822" marR="9822" marT="9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173</a:t>
                      </a:r>
                    </a:p>
                  </a:txBody>
                  <a:tcPr marL="9822" marR="9822" marT="9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0.00%</a:t>
                      </a:r>
                    </a:p>
                  </a:txBody>
                  <a:tcPr marL="9822" marR="9822" marT="98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7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SPLICE_SITE_DONOR</a:t>
                      </a:r>
                    </a:p>
                  </a:txBody>
                  <a:tcPr marL="9822" marR="9822" marT="9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256</a:t>
                      </a:r>
                    </a:p>
                  </a:txBody>
                  <a:tcPr marL="9822" marR="9822" marT="9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0.00%</a:t>
                      </a:r>
                    </a:p>
                  </a:txBody>
                  <a:tcPr marL="9822" marR="9822" marT="98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7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FRAME_SHIFT</a:t>
                      </a:r>
                    </a:p>
                  </a:txBody>
                  <a:tcPr marL="9822" marR="9822" marT="9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570</a:t>
                      </a:r>
                    </a:p>
                  </a:txBody>
                  <a:tcPr marL="9822" marR="9822" marT="9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0.01%</a:t>
                      </a:r>
                    </a:p>
                  </a:txBody>
                  <a:tcPr marL="9822" marR="9822" marT="98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7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START_GAINED</a:t>
                      </a:r>
                    </a:p>
                  </a:txBody>
                  <a:tcPr marL="9822" marR="9822" marT="9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1,296</a:t>
                      </a:r>
                    </a:p>
                  </a:txBody>
                  <a:tcPr marL="9822" marR="9822" marT="9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0.02%</a:t>
                      </a:r>
                    </a:p>
                  </a:txBody>
                  <a:tcPr marL="9822" marR="9822" marT="98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7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UTR_5_PRIME</a:t>
                      </a:r>
                    </a:p>
                  </a:txBody>
                  <a:tcPr marL="9822" marR="9822" marT="9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9,031</a:t>
                      </a:r>
                    </a:p>
                  </a:txBody>
                  <a:tcPr marL="9822" marR="9822" marT="9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0.13%</a:t>
                      </a:r>
                    </a:p>
                  </a:txBody>
                  <a:tcPr marL="9822" marR="9822" marT="98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7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NON_SYNONYMOUS_CODING</a:t>
                      </a:r>
                    </a:p>
                  </a:txBody>
                  <a:tcPr marL="9822" marR="9822" marT="9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18,141</a:t>
                      </a:r>
                    </a:p>
                  </a:txBody>
                  <a:tcPr marL="9822" marR="9822" marT="9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0.25%</a:t>
                      </a:r>
                    </a:p>
                  </a:txBody>
                  <a:tcPr marL="9822" marR="9822" marT="98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7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EXON</a:t>
                      </a:r>
                    </a:p>
                  </a:txBody>
                  <a:tcPr marL="9822" marR="9822" marT="9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18,375</a:t>
                      </a:r>
                    </a:p>
                  </a:txBody>
                  <a:tcPr marL="9822" marR="9822" marT="9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0.26%</a:t>
                      </a:r>
                    </a:p>
                  </a:txBody>
                  <a:tcPr marL="9822" marR="9822" marT="98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7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SYNONYMOUS_CODING</a:t>
                      </a:r>
                    </a:p>
                  </a:txBody>
                  <a:tcPr marL="9822" marR="9822" marT="9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20,722</a:t>
                      </a:r>
                    </a:p>
                  </a:txBody>
                  <a:tcPr marL="9822" marR="9822" marT="9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0.29%</a:t>
                      </a:r>
                    </a:p>
                  </a:txBody>
                  <a:tcPr marL="9822" marR="9822" marT="98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7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UTR_3_PRIME</a:t>
                      </a:r>
                    </a:p>
                  </a:txBody>
                  <a:tcPr marL="9822" marR="9822" marT="9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58,932</a:t>
                      </a:r>
                    </a:p>
                  </a:txBody>
                  <a:tcPr marL="9822" marR="9822" marT="9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0.82%</a:t>
                      </a:r>
                    </a:p>
                  </a:txBody>
                  <a:tcPr marL="9822" marR="9822" marT="98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7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UPSTREAM</a:t>
                      </a:r>
                    </a:p>
                  </a:txBody>
                  <a:tcPr marL="9822" marR="9822" marT="9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313,113</a:t>
                      </a:r>
                    </a:p>
                  </a:txBody>
                  <a:tcPr marL="9822" marR="9822" marT="9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4.34%</a:t>
                      </a:r>
                    </a:p>
                  </a:txBody>
                  <a:tcPr marL="9822" marR="9822" marT="98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7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DOWNSTREAM</a:t>
                      </a:r>
                    </a:p>
                  </a:txBody>
                  <a:tcPr marL="9822" marR="9822" marT="9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322,452</a:t>
                      </a:r>
                    </a:p>
                  </a:txBody>
                  <a:tcPr marL="9822" marR="9822" marT="9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4.47%</a:t>
                      </a:r>
                    </a:p>
                  </a:txBody>
                  <a:tcPr marL="9822" marR="9822" marT="98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7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INTERGENIC</a:t>
                      </a:r>
                    </a:p>
                  </a:txBody>
                  <a:tcPr marL="9822" marR="9822" marT="9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2,958,835</a:t>
                      </a:r>
                    </a:p>
                  </a:txBody>
                  <a:tcPr marL="9822" marR="9822" marT="9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40.99%</a:t>
                      </a:r>
                    </a:p>
                  </a:txBody>
                  <a:tcPr marL="9822" marR="9822" marT="98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7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INTRON</a:t>
                      </a:r>
                    </a:p>
                  </a:txBody>
                  <a:tcPr marL="9822" marR="9822" marT="9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3,495,708</a:t>
                      </a:r>
                    </a:p>
                  </a:txBody>
                  <a:tcPr marL="9822" marR="9822" marT="9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48.43%</a:t>
                      </a:r>
                    </a:p>
                  </a:txBody>
                  <a:tcPr marL="9822" marR="9822" marT="98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23671"/>
              </p:ext>
            </p:extLst>
          </p:nvPr>
        </p:nvGraphicFramePr>
        <p:xfrm>
          <a:off x="5551714" y="1417628"/>
          <a:ext cx="3517900" cy="2161540"/>
        </p:xfrm>
        <a:graphic>
          <a:graphicData uri="http://schemas.openxmlformats.org/drawingml/2006/table">
            <a:tbl>
              <a:tblPr/>
              <a:tblGrid>
                <a:gridCol w="1732299"/>
                <a:gridCol w="919451"/>
                <a:gridCol w="866150"/>
              </a:tblGrid>
              <a:tr h="215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Helvetica Light"/>
                        </a:rPr>
                        <a:t>Region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 Light"/>
                        </a:rPr>
                        <a:t> Count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Helvetica Light"/>
                        </a:rPr>
                        <a:t> Percent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NONE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0.00%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SPLICE_SITE_ACCEPTOR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167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0.00%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SPLICE_SITE_DONOR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256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0.00%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UTR_5_PRIME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10,327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0.14%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EXON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58,624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UTR_3_PRIME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58,932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0.82%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UPSTREAM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313,113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4.34%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DOWNSTREAM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322,452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INTERGENIC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2,958,835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41%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INTRON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3,495,708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48%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481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38338" y="42085"/>
            <a:ext cx="2128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Darker Color= </a:t>
            </a:r>
          </a:p>
          <a:p>
            <a:pPr algn="r"/>
            <a:r>
              <a:rPr lang="en-US" sz="1400" dirty="0" smtClean="0"/>
              <a:t>Closer to a population 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1454521" y="29464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Individuals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20154" y="301897"/>
            <a:ext cx="1802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Ancestry Mapper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896707"/>
            <a:ext cx="17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CWZ Genome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738269" y="5774591"/>
            <a:ext cx="967808" cy="244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Random_100_HGDP_with_Zimmer_at_Botto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692" y="-162170"/>
            <a:ext cx="7020170" cy="7020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846" y="2833077"/>
            <a:ext cx="137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Compare to</a:t>
            </a:r>
          </a:p>
          <a:p>
            <a:r>
              <a:rPr lang="en-US" dirty="0" smtClean="0"/>
              <a:t>Random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3583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 10 Predicted Populations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4373976"/>
              </p:ext>
            </p:extLst>
          </p:nvPr>
        </p:nvGraphicFramePr>
        <p:xfrm>
          <a:off x="457200" y="1600200"/>
          <a:ext cx="82296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Rank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Pop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Distance to CWZ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French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0.8664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Italian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0.8679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Basque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0.871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Orcadian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0.8711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Tuscan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0.8729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Druze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0.8732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Sardinian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0.8752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Russian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0.8754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Palestinian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0.876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Adygei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0.8785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0.9969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15693" y="5773615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700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1200" dirty="0"/>
              <a:t>#!/bin/bash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 err="1"/>
              <a:t>invcf</a:t>
            </a:r>
            <a:r>
              <a:rPr lang="en-US" sz="1200" dirty="0" smtClean="0"/>
              <a:t>=</a:t>
            </a:r>
            <a:r>
              <a:rPr lang="en-US" sz="1200" dirty="0"/>
              <a:t>PG0004515-BLD.final.vcf</a:t>
            </a:r>
          </a:p>
          <a:p>
            <a:pPr marL="0" indent="0">
              <a:buNone/>
            </a:pPr>
            <a:r>
              <a:rPr lang="en-US" sz="1200" dirty="0" err="1"/>
              <a:t>snpeff</a:t>
            </a:r>
            <a:r>
              <a:rPr lang="en-US" sz="1200" dirty="0"/>
              <a:t>=/home/paz2005/gmake-1.0/third-party/</a:t>
            </a:r>
            <a:r>
              <a:rPr lang="en-US" sz="1200" dirty="0" err="1"/>
              <a:t>snpEff</a:t>
            </a:r>
            <a:r>
              <a:rPr lang="en-US" sz="1200" dirty="0"/>
              <a:t>/</a:t>
            </a:r>
            <a:r>
              <a:rPr lang="en-US" sz="1200" dirty="0" err="1"/>
              <a:t>snpEff.jar</a:t>
            </a:r>
            <a:endParaRPr lang="en-US" sz="1200" dirty="0"/>
          </a:p>
          <a:p>
            <a:pPr marL="0" indent="0">
              <a:buNone/>
            </a:pPr>
            <a:r>
              <a:rPr lang="en-US" sz="1200" dirty="0" err="1"/>
              <a:t>snpeff_config</a:t>
            </a:r>
            <a:r>
              <a:rPr lang="en-US" sz="1200" dirty="0"/>
              <a:t>=/home/paz2005/gmake-1.0/third-party/</a:t>
            </a:r>
            <a:r>
              <a:rPr lang="en-US" sz="1200" dirty="0" err="1"/>
              <a:t>snpEff</a:t>
            </a:r>
            <a:r>
              <a:rPr lang="en-US" sz="1200" dirty="0"/>
              <a:t>/</a:t>
            </a:r>
            <a:r>
              <a:rPr lang="en-US" sz="1200" dirty="0" err="1" smtClean="0"/>
              <a:t>snpEff.config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dirty="0" err="1" smtClean="0"/>
              <a:t>snpsift</a:t>
            </a:r>
            <a:r>
              <a:rPr lang="en-US" sz="1200" dirty="0" smtClean="0"/>
              <a:t>=/</a:t>
            </a:r>
            <a:r>
              <a:rPr lang="en-US" sz="1200" dirty="0"/>
              <a:t>home/paz2005/gmake-1.0/third-party/</a:t>
            </a:r>
            <a:r>
              <a:rPr lang="en-US" sz="1200" dirty="0" err="1"/>
              <a:t>snpEff</a:t>
            </a:r>
            <a:r>
              <a:rPr lang="en-US" sz="1200" dirty="0"/>
              <a:t>/</a:t>
            </a:r>
            <a:r>
              <a:rPr lang="en-US" sz="1200" dirty="0" err="1" smtClean="0"/>
              <a:t>SnpSift.jar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dirty="0" err="1" smtClean="0"/>
              <a:t>samp</a:t>
            </a:r>
            <a:r>
              <a:rPr lang="en-US" sz="1200" dirty="0" smtClean="0"/>
              <a:t>=${</a:t>
            </a:r>
            <a:r>
              <a:rPr lang="en-US" sz="1200" dirty="0" err="1" smtClean="0"/>
              <a:t>invcf</a:t>
            </a:r>
            <a:r>
              <a:rPr lang="en-US" sz="1200" dirty="0" smtClean="0"/>
              <a:t>%.</a:t>
            </a:r>
            <a:r>
              <a:rPr lang="en-US" sz="1200" dirty="0" err="1" smtClean="0"/>
              <a:t>vcf</a:t>
            </a:r>
            <a:r>
              <a:rPr lang="en-US" sz="1200" dirty="0" smtClean="0"/>
              <a:t>}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#1. </a:t>
            </a:r>
            <a:r>
              <a:rPr lang="en-US" sz="1200" dirty="0" err="1" smtClean="0"/>
              <a:t>snpeff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java -Xmx4g -jar $</a:t>
            </a:r>
            <a:r>
              <a:rPr lang="en-US" sz="1200" dirty="0" err="1"/>
              <a:t>snpeff</a:t>
            </a:r>
            <a:r>
              <a:rPr lang="en-US" sz="1200" dirty="0"/>
              <a:t> -c ${</a:t>
            </a:r>
            <a:r>
              <a:rPr lang="en-US" sz="1200" dirty="0" err="1"/>
              <a:t>snpeff_config</a:t>
            </a:r>
            <a:r>
              <a:rPr lang="en-US" sz="1200" dirty="0"/>
              <a:t>} -v -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vcf</a:t>
            </a:r>
            <a:r>
              <a:rPr lang="en-US" sz="1200" dirty="0"/>
              <a:t> -o </a:t>
            </a:r>
            <a:r>
              <a:rPr lang="en-US" sz="1200" dirty="0" err="1"/>
              <a:t>vcf</a:t>
            </a:r>
            <a:r>
              <a:rPr lang="en-US" sz="1200" dirty="0"/>
              <a:t> hg19 $</a:t>
            </a:r>
            <a:r>
              <a:rPr lang="en-US" sz="1200" dirty="0" err="1"/>
              <a:t>invcf</a:t>
            </a:r>
            <a:r>
              <a:rPr lang="en-US" sz="1200" dirty="0"/>
              <a:t> &gt; $</a:t>
            </a:r>
            <a:r>
              <a:rPr lang="en-US" sz="1200" dirty="0" smtClean="0"/>
              <a:t>{</a:t>
            </a:r>
            <a:r>
              <a:rPr lang="en-US" sz="1200" dirty="0" err="1" smtClean="0"/>
              <a:t>samp</a:t>
            </a:r>
            <a:r>
              <a:rPr lang="en-US" sz="1200" dirty="0" smtClean="0"/>
              <a:t>}</a:t>
            </a:r>
            <a:r>
              <a:rPr lang="en-US" sz="1200" dirty="0"/>
              <a:t>.</a:t>
            </a:r>
            <a:r>
              <a:rPr lang="en-US" sz="1200" dirty="0" err="1" smtClean="0"/>
              <a:t>snpeff.vcf</a:t>
            </a: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#2. </a:t>
            </a:r>
            <a:r>
              <a:rPr lang="en-US" sz="1200" dirty="0" err="1" smtClean="0"/>
              <a:t>clinvar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java –Xmx4g –jar </a:t>
            </a:r>
            <a:r>
              <a:rPr lang="en-US" sz="1200" dirty="0"/>
              <a:t>$</a:t>
            </a:r>
            <a:r>
              <a:rPr lang="en-US" sz="1200" dirty="0" err="1"/>
              <a:t>snpsift</a:t>
            </a:r>
            <a:r>
              <a:rPr lang="en-US" sz="1200" dirty="0"/>
              <a:t> annotate -v clinvar_20160302.vcf </a:t>
            </a:r>
            <a:r>
              <a:rPr lang="en-US" sz="1200" dirty="0" smtClean="0"/>
              <a:t>${</a:t>
            </a:r>
            <a:r>
              <a:rPr lang="en-US" sz="1200" dirty="0" err="1" smtClean="0"/>
              <a:t>samp</a:t>
            </a:r>
            <a:r>
              <a:rPr lang="en-US" sz="1200" dirty="0" smtClean="0"/>
              <a:t>}.</a:t>
            </a:r>
            <a:r>
              <a:rPr lang="en-US" sz="1200" dirty="0" err="1" smtClean="0"/>
              <a:t>snpeff.vcf</a:t>
            </a:r>
            <a:r>
              <a:rPr lang="en-US" sz="1200" dirty="0" smtClean="0"/>
              <a:t> \</a:t>
            </a:r>
          </a:p>
          <a:p>
            <a:pPr marL="0" indent="0">
              <a:buNone/>
            </a:pPr>
            <a:r>
              <a:rPr lang="en-US" sz="1200" dirty="0" smtClean="0"/>
              <a:t> </a:t>
            </a:r>
            <a:r>
              <a:rPr lang="en-US" sz="1200" dirty="0"/>
              <a:t>&gt; </a:t>
            </a:r>
            <a:r>
              <a:rPr lang="en-US" sz="1200" dirty="0" smtClean="0"/>
              <a:t>${</a:t>
            </a:r>
            <a:r>
              <a:rPr lang="en-US" sz="1200" dirty="0" err="1" smtClean="0"/>
              <a:t>samp</a:t>
            </a:r>
            <a:r>
              <a:rPr lang="en-US" sz="1200" dirty="0" smtClean="0"/>
              <a:t>}.</a:t>
            </a:r>
            <a:r>
              <a:rPr lang="en-US" sz="1200" dirty="0" err="1" smtClean="0"/>
              <a:t>snpeff.clinvar.vcf</a:t>
            </a: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#3. filter read depth 10 and quality 30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cat </a:t>
            </a:r>
            <a:r>
              <a:rPr lang="en-US" sz="1200" dirty="0" smtClean="0"/>
              <a:t>${</a:t>
            </a:r>
            <a:r>
              <a:rPr lang="en-US" sz="1200" dirty="0" err="1" smtClean="0"/>
              <a:t>samp</a:t>
            </a:r>
            <a:r>
              <a:rPr lang="en-US" sz="1200" dirty="0" smtClean="0"/>
              <a:t>}.</a:t>
            </a:r>
            <a:r>
              <a:rPr lang="en-US" sz="1200" dirty="0" err="1" smtClean="0"/>
              <a:t>snpeff.clinvar.vcf</a:t>
            </a:r>
            <a:r>
              <a:rPr lang="en-US" sz="1200" dirty="0" smtClean="0"/>
              <a:t>| </a:t>
            </a:r>
            <a:r>
              <a:rPr lang="en-US" sz="1200" dirty="0"/>
              <a:t>java -Xmx4g -jar $</a:t>
            </a:r>
            <a:r>
              <a:rPr lang="en-US" sz="1200" dirty="0" err="1"/>
              <a:t>snpsift</a:t>
            </a:r>
            <a:r>
              <a:rPr lang="en-US" sz="1200" dirty="0"/>
              <a:t> filter  " (( QUAL &gt;= 30 ) &amp; ( DP &gt;= 10 )) " &gt; </a:t>
            </a:r>
            <a:r>
              <a:rPr lang="en-US" sz="1200" dirty="0" smtClean="0"/>
              <a:t>${</a:t>
            </a:r>
            <a:r>
              <a:rPr lang="en-US" sz="1200" dirty="0" err="1" smtClean="0"/>
              <a:t>samp</a:t>
            </a:r>
            <a:r>
              <a:rPr lang="en-US" sz="1200" dirty="0" smtClean="0"/>
              <a:t>}.snpeff.clinvar.minDP10minQ30</a:t>
            </a:r>
            <a:r>
              <a:rPr lang="en-US" sz="1200" dirty="0"/>
              <a:t>.vcf </a:t>
            </a: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#4. filter high priority</a:t>
            </a:r>
          </a:p>
          <a:p>
            <a:pPr marL="0" indent="0">
              <a:buNone/>
            </a:pPr>
            <a:r>
              <a:rPr lang="en-US" sz="1200" dirty="0"/>
              <a:t>echo "In </a:t>
            </a:r>
            <a:r>
              <a:rPr lang="en-US" sz="1200" dirty="0" err="1"/>
              <a:t>clinvar</a:t>
            </a:r>
            <a:r>
              <a:rPr lang="en-US" sz="1200" dirty="0"/>
              <a:t>:"</a:t>
            </a:r>
          </a:p>
          <a:p>
            <a:pPr marL="0" indent="0">
              <a:buNone/>
            </a:pPr>
            <a:r>
              <a:rPr lang="en-US" sz="1200" dirty="0" err="1"/>
              <a:t>grep</a:t>
            </a:r>
            <a:r>
              <a:rPr lang="en-US" sz="1200" dirty="0"/>
              <a:t> -v "^#" ${</a:t>
            </a:r>
            <a:r>
              <a:rPr lang="en-US" sz="1200" dirty="0" err="1"/>
              <a:t>samp</a:t>
            </a:r>
            <a:r>
              <a:rPr lang="en-US" sz="1200" dirty="0"/>
              <a:t>}.snpeff.clinvar.minDP10minQ30.vcf | </a:t>
            </a:r>
            <a:r>
              <a:rPr lang="en-US" sz="1200" dirty="0" err="1"/>
              <a:t>grep</a:t>
            </a:r>
            <a:r>
              <a:rPr lang="en-US" sz="1200" dirty="0"/>
              <a:t> -c "CLNACC"</a:t>
            </a:r>
          </a:p>
          <a:p>
            <a:pPr marL="0" indent="0">
              <a:buNone/>
            </a:pPr>
            <a:r>
              <a:rPr lang="en-US" sz="1200" dirty="0"/>
              <a:t>echo "In </a:t>
            </a:r>
            <a:r>
              <a:rPr lang="en-US" sz="1200" dirty="0" err="1"/>
              <a:t>clinvar</a:t>
            </a:r>
            <a:r>
              <a:rPr lang="en-US" sz="1200" dirty="0"/>
              <a:t> + </a:t>
            </a:r>
            <a:r>
              <a:rPr lang="en-US" sz="1200" dirty="0" err="1"/>
              <a:t>snpeff</a:t>
            </a:r>
            <a:r>
              <a:rPr lang="en-US" sz="1200" dirty="0"/>
              <a:t> MODERATE or HIGH impact:"</a:t>
            </a:r>
          </a:p>
          <a:p>
            <a:pPr marL="0" indent="0">
              <a:buNone/>
            </a:pPr>
            <a:r>
              <a:rPr lang="en-US" sz="1200" dirty="0" err="1"/>
              <a:t>grep</a:t>
            </a:r>
            <a:r>
              <a:rPr lang="en-US" sz="1200" dirty="0"/>
              <a:t> -v "^#" ${</a:t>
            </a:r>
            <a:r>
              <a:rPr lang="en-US" sz="1200" dirty="0" err="1"/>
              <a:t>samp</a:t>
            </a:r>
            <a:r>
              <a:rPr lang="en-US" sz="1200" dirty="0"/>
              <a:t>}.snpeff.clinvar.minDP10minQ30.vcf | </a:t>
            </a:r>
            <a:r>
              <a:rPr lang="en-US" sz="1200" dirty="0" err="1"/>
              <a:t>grep</a:t>
            </a:r>
            <a:r>
              <a:rPr lang="en-US" sz="1200" dirty="0"/>
              <a:t> "CLNACC" | </a:t>
            </a:r>
            <a:r>
              <a:rPr lang="en-US" sz="1200" dirty="0" err="1"/>
              <a:t>grep</a:t>
            </a:r>
            <a:r>
              <a:rPr lang="en-US" sz="1200" dirty="0"/>
              <a:t> -</a:t>
            </a:r>
            <a:r>
              <a:rPr lang="en-US" sz="1200" dirty="0" err="1"/>
              <a:t>Ec</a:t>
            </a:r>
            <a:r>
              <a:rPr lang="en-US" sz="1200" dirty="0"/>
              <a:t> "MODERATE|HIGH"</a:t>
            </a:r>
          </a:p>
          <a:p>
            <a:pPr marL="0" indent="0">
              <a:buNone/>
            </a:pPr>
            <a:r>
              <a:rPr lang="en-US" sz="1200" dirty="0"/>
              <a:t>echo "In </a:t>
            </a:r>
            <a:r>
              <a:rPr lang="en-US" sz="1200" dirty="0" err="1"/>
              <a:t>clinvar</a:t>
            </a:r>
            <a:r>
              <a:rPr lang="en-US" sz="1200" dirty="0"/>
              <a:t> + </a:t>
            </a:r>
            <a:r>
              <a:rPr lang="en-US" sz="1200" dirty="0" err="1"/>
              <a:t>snpeff</a:t>
            </a:r>
            <a:r>
              <a:rPr lang="en-US" sz="1200" dirty="0"/>
              <a:t> mod or high + in OMIM"</a:t>
            </a:r>
          </a:p>
          <a:p>
            <a:pPr marL="0" indent="0">
              <a:buNone/>
            </a:pPr>
            <a:r>
              <a:rPr lang="en-US" sz="1200" dirty="0" err="1"/>
              <a:t>grep</a:t>
            </a:r>
            <a:r>
              <a:rPr lang="en-US" sz="1200" dirty="0"/>
              <a:t> -v "^#" ${</a:t>
            </a:r>
            <a:r>
              <a:rPr lang="en-US" sz="1200" dirty="0" err="1"/>
              <a:t>samp</a:t>
            </a:r>
            <a:r>
              <a:rPr lang="en-US" sz="1200" dirty="0"/>
              <a:t>}.snpeff.clinvar.minDP10minQ30.vcf | </a:t>
            </a:r>
            <a:r>
              <a:rPr lang="en-US" sz="1200" dirty="0" err="1"/>
              <a:t>grep</a:t>
            </a:r>
            <a:r>
              <a:rPr lang="en-US" sz="1200" dirty="0"/>
              <a:t> "CLNACC" | </a:t>
            </a:r>
            <a:r>
              <a:rPr lang="en-US" sz="1200" dirty="0" err="1"/>
              <a:t>grep</a:t>
            </a:r>
            <a:r>
              <a:rPr lang="en-US" sz="1200" dirty="0"/>
              <a:t> -E "MODERATE|HIGH" | </a:t>
            </a:r>
            <a:r>
              <a:rPr lang="en-US" sz="1200" dirty="0" err="1"/>
              <a:t>grep</a:t>
            </a:r>
            <a:r>
              <a:rPr lang="en-US" sz="1200" dirty="0"/>
              <a:t> -c "OMIM"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#write to file</a:t>
            </a:r>
          </a:p>
          <a:p>
            <a:pPr marL="0" indent="0">
              <a:buNone/>
            </a:pPr>
            <a:r>
              <a:rPr lang="en-US" sz="1200" dirty="0" err="1"/>
              <a:t>grep</a:t>
            </a:r>
            <a:r>
              <a:rPr lang="en-US" sz="1200" dirty="0"/>
              <a:t> "^#" ${</a:t>
            </a:r>
            <a:r>
              <a:rPr lang="en-US" sz="1200" dirty="0" err="1"/>
              <a:t>samp</a:t>
            </a:r>
            <a:r>
              <a:rPr lang="en-US" sz="1200" dirty="0"/>
              <a:t>}.snpeff.clinvar.minDP10minQ30.vcf &gt; ${</a:t>
            </a:r>
            <a:r>
              <a:rPr lang="en-US" sz="1200" dirty="0" err="1"/>
              <a:t>samp</a:t>
            </a:r>
            <a:r>
              <a:rPr lang="en-US" sz="1200" dirty="0"/>
              <a:t>}.snpeff.clinvar.minDP10minQ30.highpriority.vcf</a:t>
            </a:r>
          </a:p>
          <a:p>
            <a:pPr marL="0" indent="0">
              <a:buNone/>
            </a:pPr>
            <a:r>
              <a:rPr lang="en-US" sz="1200" dirty="0" err="1"/>
              <a:t>grep</a:t>
            </a:r>
            <a:r>
              <a:rPr lang="en-US" sz="1200" dirty="0"/>
              <a:t> -v "^#" ${</a:t>
            </a:r>
            <a:r>
              <a:rPr lang="en-US" sz="1200" dirty="0" err="1"/>
              <a:t>samp</a:t>
            </a:r>
            <a:r>
              <a:rPr lang="en-US" sz="1200" dirty="0"/>
              <a:t>}.snpeff.clinvar.minDP10minQ30.vcf | </a:t>
            </a:r>
            <a:r>
              <a:rPr lang="en-US" sz="1200" dirty="0" err="1"/>
              <a:t>grep</a:t>
            </a:r>
            <a:r>
              <a:rPr lang="en-US" sz="1200" dirty="0"/>
              <a:t> "CLNACC" | </a:t>
            </a:r>
            <a:r>
              <a:rPr lang="en-US" sz="1200" dirty="0" err="1"/>
              <a:t>grep</a:t>
            </a:r>
            <a:r>
              <a:rPr lang="en-US" sz="1200" dirty="0"/>
              <a:t> -E "MODERATE|HIGH" | </a:t>
            </a:r>
            <a:r>
              <a:rPr lang="en-US" sz="1200" dirty="0" err="1"/>
              <a:t>grep</a:t>
            </a:r>
            <a:r>
              <a:rPr lang="en-US" sz="1200" dirty="0"/>
              <a:t> "OMIM" &gt;&gt; ${</a:t>
            </a:r>
            <a:r>
              <a:rPr lang="en-US" sz="1200" dirty="0" err="1"/>
              <a:t>samp</a:t>
            </a:r>
            <a:r>
              <a:rPr lang="en-US" sz="1200" dirty="0"/>
              <a:t>}.snpeff.clinvar.minDP10minQ30.</a:t>
            </a:r>
            <a:r>
              <a:rPr lang="en-US" sz="1200" dirty="0" smtClean="0"/>
              <a:t>highpriority.vcf</a:t>
            </a:r>
            <a:endParaRPr lang="en-US" sz="1200" dirty="0"/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283749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Thanks to Team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Mason Lab:</a:t>
            </a:r>
          </a:p>
          <a:p>
            <a:r>
              <a:rPr lang="en-US" dirty="0" err="1" smtClean="0"/>
              <a:t>Dhruva</a:t>
            </a:r>
            <a:r>
              <a:rPr lang="en-US" dirty="0" smtClean="0"/>
              <a:t> </a:t>
            </a:r>
            <a:r>
              <a:rPr lang="en-US" dirty="0" err="1" smtClean="0"/>
              <a:t>Chandramohan</a:t>
            </a:r>
            <a:endParaRPr lang="en-US" dirty="0" smtClean="0"/>
          </a:p>
          <a:p>
            <a:r>
              <a:rPr lang="en-US" dirty="0" err="1" smtClean="0"/>
              <a:t>Cem</a:t>
            </a:r>
            <a:r>
              <a:rPr lang="en-US" dirty="0" smtClean="0"/>
              <a:t> </a:t>
            </a:r>
            <a:r>
              <a:rPr lang="en-US" dirty="0" err="1" smtClean="0"/>
              <a:t>Meydan</a:t>
            </a:r>
            <a:endParaRPr lang="en-US" dirty="0" smtClean="0"/>
          </a:p>
          <a:p>
            <a:r>
              <a:rPr lang="en-US" dirty="0" err="1" smtClean="0"/>
              <a:t>Priyanka</a:t>
            </a:r>
            <a:r>
              <a:rPr lang="en-US" dirty="0" smtClean="0"/>
              <a:t> Vijay</a:t>
            </a:r>
          </a:p>
          <a:p>
            <a:r>
              <a:rPr lang="en-US" dirty="0" smtClean="0"/>
              <a:t>Christopher Mason</a:t>
            </a:r>
          </a:p>
          <a:p>
            <a:r>
              <a:rPr lang="en-US" dirty="0" smtClean="0"/>
              <a:t>Elizabeth </a:t>
            </a:r>
            <a:r>
              <a:rPr lang="en-US" dirty="0" err="1" smtClean="0"/>
              <a:t>Hénaff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Collaborators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err="1" smtClean="0"/>
              <a:t>Eran</a:t>
            </a:r>
            <a:r>
              <a:rPr lang="en-US" dirty="0" smtClean="0"/>
              <a:t> </a:t>
            </a:r>
            <a:r>
              <a:rPr lang="en-US" dirty="0" err="1" smtClean="0"/>
              <a:t>Elhaik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Konrad</a:t>
            </a:r>
            <a:r>
              <a:rPr lang="en-US" dirty="0"/>
              <a:t> </a:t>
            </a:r>
            <a:r>
              <a:rPr lang="en-US" dirty="0" err="1"/>
              <a:t>Karczewski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7935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Protective alleles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news first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010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Reduced risk of age-related macular degeneration</a:t>
            </a:r>
            <a:endParaRPr lang="en-US" dirty="0"/>
          </a:p>
        </p:txBody>
      </p:sp>
      <p:pic>
        <p:nvPicPr>
          <p:cNvPr id="4" name="Picture 3" descr="Screen Shot 2016-03-09 at 12.27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7177"/>
            <a:ext cx="9144000" cy="1069326"/>
          </a:xfrm>
          <a:prstGeom prst="rect">
            <a:avLst/>
          </a:prstGeom>
        </p:spPr>
      </p:pic>
      <p:pic>
        <p:nvPicPr>
          <p:cNvPr id="5" name="Picture 4" descr="Screen Shot 2016-03-09 at 12.27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2926503"/>
            <a:ext cx="5453112" cy="39510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857177"/>
            <a:ext cx="9032756" cy="1069326"/>
          </a:xfrm>
          <a:prstGeom prst="rect">
            <a:avLst/>
          </a:prstGeom>
          <a:noFill/>
          <a:ln w="19050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3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Lower risk of Inflammatory </a:t>
            </a:r>
            <a:r>
              <a:rPr lang="en-US" dirty="0" smtClean="0"/>
              <a:t>Bowel Disease and Psoriasis (autoimmune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 descr="IL23R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3862"/>
            <a:ext cx="9144000" cy="17482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225" y="3848852"/>
            <a:ext cx="9032756" cy="528431"/>
          </a:xfrm>
          <a:prstGeom prst="rect">
            <a:avLst/>
          </a:prstGeom>
          <a:noFill/>
          <a:ln w="19050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81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Protection against Inflammatory Bowel Disease and Psoriasis</a:t>
            </a:r>
            <a:endParaRPr lang="en-US" dirty="0"/>
          </a:p>
        </p:txBody>
      </p:sp>
      <p:pic>
        <p:nvPicPr>
          <p:cNvPr id="3" name="Picture 2" descr="IL23R_prot_IB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927" y="1706771"/>
            <a:ext cx="4907748" cy="502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35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Protection against Type II Diabetes and Metabolic Syndromes</a:t>
            </a:r>
            <a:endParaRPr lang="en-US" dirty="0"/>
          </a:p>
        </p:txBody>
      </p:sp>
      <p:pic>
        <p:nvPicPr>
          <p:cNvPr id="4" name="Picture 3" descr="MTT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1908"/>
            <a:ext cx="9144000" cy="22754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625120"/>
            <a:ext cx="9032756" cy="528431"/>
          </a:xfrm>
          <a:prstGeom prst="rect">
            <a:avLst/>
          </a:prstGeom>
          <a:noFill/>
          <a:ln w="19050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33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1440</Words>
  <Application>Microsoft Macintosh PowerPoint</Application>
  <PresentationFormat>On-screen Show (4:3)</PresentationFormat>
  <Paragraphs>368</Paragraphs>
  <Slides>43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CWZ’s Genome</vt:lpstr>
      <vt:lpstr>We have confirmed you are male!</vt:lpstr>
      <vt:lpstr>Global Stats</vt:lpstr>
      <vt:lpstr>Variant Effects</vt:lpstr>
      <vt:lpstr>Protective alleles</vt:lpstr>
      <vt:lpstr>Reduced risk of age-related macular degeneration</vt:lpstr>
      <vt:lpstr>Lower risk of Inflammatory Bowel Disease and Psoriasis (autoimmune)</vt:lpstr>
      <vt:lpstr>Protection against Inflammatory Bowel Disease and Psoriasis</vt:lpstr>
      <vt:lpstr>Protection against Type II Diabetes and Metabolic Syndromes</vt:lpstr>
      <vt:lpstr>Protection against Type II Diabetes and Metabolic Syndromes</vt:lpstr>
      <vt:lpstr>Protection against Myocardial Infarction and Venous Thrombosis</vt:lpstr>
      <vt:lpstr>Protection against Myocardial Infarction and Venous Thrombosis</vt:lpstr>
      <vt:lpstr>Protection against Coronary Heart Disease</vt:lpstr>
      <vt:lpstr>Protection against Coronary Heart Disease</vt:lpstr>
      <vt:lpstr>Maybe bad news: potentially pathogenic SNVs</vt:lpstr>
      <vt:lpstr>Clinical data (pathogenic SNVs)</vt:lpstr>
      <vt:lpstr>PRSS1 (protease, serine 1) Hereditary Pancreatitis</vt:lpstr>
      <vt:lpstr>PowerPoint Presentation</vt:lpstr>
      <vt:lpstr>PowerPoint Presentation</vt:lpstr>
      <vt:lpstr>PowerPoint Presentation</vt:lpstr>
      <vt:lpstr>Clinical data (pathogenic SNVs)</vt:lpstr>
      <vt:lpstr>PowerPoint Presentation</vt:lpstr>
      <vt:lpstr>Clinical data (pathogenic SNVs)</vt:lpstr>
      <vt:lpstr>PowerPoint Presentation</vt:lpstr>
      <vt:lpstr>Reduced risk of age-related macular degeneration</vt:lpstr>
      <vt:lpstr>5 Notable ClinVar genes:</vt:lpstr>
      <vt:lpstr>Most mutated non-coding areas under TFBSs</vt:lpstr>
      <vt:lpstr>Most mutated VISTA enhancers</vt:lpstr>
      <vt:lpstr>Comparison to another tool: Tute Genomics</vt:lpstr>
      <vt:lpstr>Mediterranean Fever again?</vt:lpstr>
      <vt:lpstr>Another method: Omicia</vt:lpstr>
      <vt:lpstr>PowerPoint Presentation</vt:lpstr>
      <vt:lpstr>A third genome interpretation method:  Ingenuity Variant Analysis</vt:lpstr>
      <vt:lpstr>Highest risk for head and neck or epithelial cancer</vt:lpstr>
      <vt:lpstr>PowerPoint Presentation</vt:lpstr>
      <vt:lpstr>PowerPoint Presentation</vt:lpstr>
      <vt:lpstr>Now, for ancestry!  We used the Human Genetic Diversity Panel (HGDP)</vt:lpstr>
      <vt:lpstr>And this freely available tool</vt:lpstr>
      <vt:lpstr>You appear more Middle-Eastern and European</vt:lpstr>
      <vt:lpstr>PowerPoint Presentation</vt:lpstr>
      <vt:lpstr>Top 10 Predicted Populations</vt:lpstr>
      <vt:lpstr>Methods Pipeline</vt:lpstr>
      <vt:lpstr>Thanks to Team Members</vt:lpstr>
    </vt:vector>
  </TitlesOfParts>
  <Company>Weill Medical College of 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CZ’s Genome</dc:title>
  <dc:creator>Christopher Mason</dc:creator>
  <cp:lastModifiedBy>Christopher Mason</cp:lastModifiedBy>
  <cp:revision>31</cp:revision>
  <dcterms:created xsi:type="dcterms:W3CDTF">2016-03-08T18:58:16Z</dcterms:created>
  <dcterms:modified xsi:type="dcterms:W3CDTF">2016-03-18T12:56:01Z</dcterms:modified>
</cp:coreProperties>
</file>