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89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4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8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9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7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5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4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1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0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9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B8-72E5-BB4B-B55C-8D59C8FADF10}" type="datetimeFigureOut">
              <a:rPr lang="en-US" smtClean="0"/>
              <a:t>17-Mar-16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2EEE0-7844-3040-A507-48A0ADDF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7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hancer.lbl.gov/cgi-bin/imagedb3.pl?form=presentation&amp;show=1&amp;experiment_id=1391&amp;organism_id=1" TargetMode="External"/><Relationship Id="rId3" Type="http://schemas.openxmlformats.org/officeDocument/2006/relationships/hyperlink" Target="http://enhancer.lbl.gov/cgi-bin/imagedb3.pl?form=presentation&amp;show=1&amp;experiment_id=2082&amp;organism_id=1" TargetMode="External"/><Relationship Id="rId7" Type="http://schemas.openxmlformats.org/officeDocument/2006/relationships/hyperlink" Target="http://enhancer.lbl.gov/cgi-bin/imagedb3.pl?form=presentation&amp;show=1&amp;experiment_id=1385&amp;organism_id=1" TargetMode="External"/><Relationship Id="rId2" Type="http://schemas.openxmlformats.org/officeDocument/2006/relationships/hyperlink" Target="http://enhancer.lbl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hancer.lbl.gov/cgi-bin/imagedb3.pl?form=presentation&amp;show=1&amp;experiment_id=1886&amp;organism_id=1" TargetMode="External"/><Relationship Id="rId5" Type="http://schemas.openxmlformats.org/officeDocument/2006/relationships/hyperlink" Target="http://enhancer.lbl.gov/cgi-bin/imagedb3.pl?form=presentation&amp;show=1&amp;experiment_id=1760&amp;organism_id=1" TargetMode="External"/><Relationship Id="rId4" Type="http://schemas.openxmlformats.org/officeDocument/2006/relationships/hyperlink" Target="http://enhancer.lbl.gov/cgi-bin/imagedb3.pl?form=presentation&amp;show=1&amp;experiment_id=2084&amp;organism_id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mutated VISTA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8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1) VistaEnhancer_hg19</a:t>
            </a:r>
            <a:r>
              <a:rPr lang="en-US" dirty="0"/>
              <a:t>:element 2082 | positive  | dorsal root ganglion[3/7] | trigeminal V (ganglion, cranial)[3/7]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VistaEnhancer_hg19</a:t>
            </a:r>
            <a:r>
              <a:rPr lang="en-US" dirty="0"/>
              <a:t>:element 2084 | positive  | other[4/5]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3) VistaEnhancer_hg19</a:t>
            </a:r>
            <a:r>
              <a:rPr lang="en-US" dirty="0"/>
              <a:t>:element 1760 | positive  | heart[14/14] </a:t>
            </a:r>
          </a:p>
          <a:p>
            <a:pPr marL="0" indent="0">
              <a:buNone/>
            </a:pPr>
            <a:r>
              <a:rPr lang="en-US" dirty="0" smtClean="0"/>
              <a:t>4) VistaEnhancer_hg19</a:t>
            </a:r>
            <a:r>
              <a:rPr lang="en-US" dirty="0"/>
              <a:t>:element 1886 | positive  | heart[5/8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5) VistaEnhancer_hg19</a:t>
            </a:r>
            <a:r>
              <a:rPr lang="en-US" dirty="0"/>
              <a:t>:element 1385 | positive  | hindbrain (</a:t>
            </a:r>
            <a:r>
              <a:rPr lang="en-US" dirty="0" err="1"/>
              <a:t>rhombencephalon</a:t>
            </a:r>
            <a:r>
              <a:rPr lang="en-US" dirty="0"/>
              <a:t>)[3/5] | midbrain (mesencephalon)[4/5] </a:t>
            </a:r>
          </a:p>
          <a:p>
            <a:pPr marL="0" indent="0">
              <a:buNone/>
            </a:pPr>
            <a:r>
              <a:rPr lang="en-US" dirty="0" smtClean="0"/>
              <a:t>6) VistaEnhancer_hg19</a:t>
            </a:r>
            <a:r>
              <a:rPr lang="en-US" dirty="0"/>
              <a:t>:element 1391 | positive  | midbrain (mesencephalon)[7/9] | forebrain[7/9] </a:t>
            </a:r>
          </a:p>
        </p:txBody>
      </p:sp>
    </p:spTree>
    <p:extLst>
      <p:ext uri="{BB962C8B-B14F-4D97-AF65-F5344CB8AC3E}">
        <p14:creationId xmlns:p14="http://schemas.microsoft.com/office/powerpoint/2010/main" val="314204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mutated VISTA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8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Vista Enhancers: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enhancer.lbl.gov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1) </a:t>
            </a:r>
            <a:r>
              <a:rPr lang="en-US" dirty="0" smtClean="0">
                <a:hlinkClick r:id="rId3"/>
              </a:rPr>
              <a:t>element 2082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600" dirty="0" smtClean="0"/>
              <a:t>dorsal </a:t>
            </a:r>
            <a:r>
              <a:rPr lang="en-US" sz="2600" dirty="0"/>
              <a:t>root </a:t>
            </a:r>
            <a:r>
              <a:rPr lang="en-US" sz="2600" dirty="0" smtClean="0"/>
              <a:t>ganglion, </a:t>
            </a:r>
            <a:r>
              <a:rPr lang="en-US" sz="2600" dirty="0"/>
              <a:t>trigeminal V (ganglion, </a:t>
            </a:r>
            <a:r>
              <a:rPr lang="en-US" sz="2600" dirty="0" smtClean="0"/>
              <a:t>cranial)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</a:t>
            </a:r>
            <a:r>
              <a:rPr lang="en-US" dirty="0" smtClean="0">
                <a:hlinkClick r:id="rId4"/>
              </a:rPr>
              <a:t>element 2084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600" dirty="0" smtClean="0"/>
              <a:t>other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 smtClean="0"/>
              <a:t>) </a:t>
            </a:r>
            <a:r>
              <a:rPr lang="en-US" dirty="0" smtClean="0">
                <a:hlinkClick r:id="rId5"/>
              </a:rPr>
              <a:t>element 1760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600" dirty="0" smtClean="0"/>
              <a:t>heart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4) </a:t>
            </a:r>
            <a:r>
              <a:rPr lang="en-US" dirty="0" smtClean="0">
                <a:hlinkClick r:id="rId6"/>
              </a:rPr>
              <a:t>element 1886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600" dirty="0" smtClean="0"/>
              <a:t>heart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5) </a:t>
            </a:r>
            <a:r>
              <a:rPr lang="en-US" dirty="0" smtClean="0">
                <a:hlinkClick r:id="rId7"/>
              </a:rPr>
              <a:t>element 1385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sz="2600" dirty="0" smtClean="0"/>
              <a:t>hindbrain </a:t>
            </a:r>
            <a:r>
              <a:rPr lang="en-US" sz="2600" dirty="0"/>
              <a:t>(</a:t>
            </a:r>
            <a:r>
              <a:rPr lang="en-US" sz="2600" dirty="0" err="1"/>
              <a:t>rhombencephalon</a:t>
            </a:r>
            <a:r>
              <a:rPr lang="en-US" sz="2600" dirty="0" smtClean="0"/>
              <a:t>), midbrain </a:t>
            </a:r>
            <a:r>
              <a:rPr lang="en-US" sz="2600" dirty="0"/>
              <a:t>(mesencephalon</a:t>
            </a:r>
            <a:r>
              <a:rPr lang="en-US" sz="2600" dirty="0" smtClean="0"/>
              <a:t>)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dirty="0" smtClean="0"/>
              <a:t>6) </a:t>
            </a:r>
            <a:r>
              <a:rPr lang="en-US" dirty="0" smtClean="0">
                <a:hlinkClick r:id="rId8"/>
              </a:rPr>
              <a:t>element 1391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600" dirty="0" smtClean="0"/>
              <a:t>midbrain </a:t>
            </a:r>
            <a:r>
              <a:rPr lang="en-US" sz="2600" dirty="0"/>
              <a:t>(mesencephalon</a:t>
            </a:r>
            <a:r>
              <a:rPr lang="en-US" sz="2600" dirty="0" smtClean="0"/>
              <a:t>), forebrain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0139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Most mutated VISTA enhancers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7015" y="1959920"/>
            <a:ext cx="1109785" cy="4789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370" y="1959920"/>
            <a:ext cx="1420831" cy="43247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488" y="1958211"/>
            <a:ext cx="1484975" cy="28092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6945" y="1959920"/>
            <a:ext cx="1224637" cy="39343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4774" y="1959920"/>
            <a:ext cx="1392171" cy="34292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160" y="1959920"/>
            <a:ext cx="908800" cy="32157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5908" y="1503258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El.2082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25674" y="1504207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El.2084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74502" y="1502117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El.1760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71582" y="1504207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El.1886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06463" y="1502117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El.1385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66074" y="1502117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El.1391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1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112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Office Theme</vt:lpstr>
      <vt:lpstr>Most mutated VISTA enhancers</vt:lpstr>
      <vt:lpstr>Most mutated VISTA enhancers</vt:lpstr>
      <vt:lpstr>Most mutated VISTA enhancers</vt:lpstr>
    </vt:vector>
  </TitlesOfParts>
  <Company>Weill Medical College of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CZ’s Genome</dc:title>
  <dc:creator>Christopher Mason</dc:creator>
  <cp:lastModifiedBy>Cem Meydan</cp:lastModifiedBy>
  <cp:revision>30</cp:revision>
  <dcterms:created xsi:type="dcterms:W3CDTF">2016-03-08T18:58:16Z</dcterms:created>
  <dcterms:modified xsi:type="dcterms:W3CDTF">2016-03-17T21:07:35Z</dcterms:modified>
</cp:coreProperties>
</file>