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2340" y="-10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4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6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6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8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6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1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6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0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6680C-2B44-44CC-B007-0292C664BC23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8E528-D215-44B4-9A99-1D7662B9E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57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5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Down Arrow 106"/>
          <p:cNvSpPr/>
          <p:nvPr/>
        </p:nvSpPr>
        <p:spPr>
          <a:xfrm>
            <a:off x="7234942" y="2641233"/>
            <a:ext cx="1682230" cy="19426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87549" y="6317733"/>
            <a:ext cx="6348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simple as uploading </a:t>
            </a:r>
            <a:r>
              <a:rPr lang="en-US" dirty="0"/>
              <a:t>a file</a:t>
            </a:r>
            <a:r>
              <a:rPr lang="en-US" dirty="0" smtClean="0"/>
              <a:t>: </a:t>
            </a:r>
            <a:r>
              <a:rPr lang="en-US" dirty="0" err="1" smtClean="0"/>
              <a:t>genomics.scripps.edu</a:t>
            </a:r>
            <a:r>
              <a:rPr lang="en-US" dirty="0"/>
              <a:t>/ADVISER/ 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761076" y="4264446"/>
            <a:ext cx="3657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2761076" y="4035846"/>
            <a:ext cx="3657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2761076" y="3959646"/>
            <a:ext cx="533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3446876" y="3959646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5809076" y="3959646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3904076" y="3959646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4589876" y="3959646"/>
            <a:ext cx="2286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5199476" y="3959646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6113876" y="3959646"/>
            <a:ext cx="2286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3" name="Group 107"/>
          <p:cNvGrpSpPr>
            <a:grpSpLocks/>
          </p:cNvGrpSpPr>
          <p:nvPr/>
        </p:nvGrpSpPr>
        <p:grpSpPr bwMode="auto">
          <a:xfrm>
            <a:off x="2761076" y="4264446"/>
            <a:ext cx="3657600" cy="319420"/>
            <a:chOff x="384" y="2400"/>
            <a:chExt cx="4896" cy="96"/>
          </a:xfrm>
        </p:grpSpPr>
        <p:sp>
          <p:nvSpPr>
            <p:cNvPr id="24" name="Line 39"/>
            <p:cNvSpPr>
              <a:spLocks noChangeShapeType="1"/>
            </p:cNvSpPr>
            <p:nvPr/>
          </p:nvSpPr>
          <p:spPr bwMode="auto">
            <a:xfrm flipV="1">
              <a:off x="384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Line 40"/>
            <p:cNvSpPr>
              <a:spLocks noChangeShapeType="1"/>
            </p:cNvSpPr>
            <p:nvPr/>
          </p:nvSpPr>
          <p:spPr bwMode="auto">
            <a:xfrm flipV="1">
              <a:off x="576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Line 41"/>
            <p:cNvSpPr>
              <a:spLocks noChangeShapeType="1"/>
            </p:cNvSpPr>
            <p:nvPr/>
          </p:nvSpPr>
          <p:spPr bwMode="auto">
            <a:xfrm flipV="1">
              <a:off x="624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Line 42"/>
            <p:cNvSpPr>
              <a:spLocks noChangeShapeType="1"/>
            </p:cNvSpPr>
            <p:nvPr/>
          </p:nvSpPr>
          <p:spPr bwMode="auto">
            <a:xfrm flipV="1">
              <a:off x="720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Line 43"/>
            <p:cNvSpPr>
              <a:spLocks noChangeShapeType="1"/>
            </p:cNvSpPr>
            <p:nvPr/>
          </p:nvSpPr>
          <p:spPr bwMode="auto">
            <a:xfrm flipV="1">
              <a:off x="768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Line 44"/>
            <p:cNvSpPr>
              <a:spLocks noChangeShapeType="1"/>
            </p:cNvSpPr>
            <p:nvPr/>
          </p:nvSpPr>
          <p:spPr bwMode="auto">
            <a:xfrm flipV="1">
              <a:off x="960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Line 45"/>
            <p:cNvSpPr>
              <a:spLocks noChangeShapeType="1"/>
            </p:cNvSpPr>
            <p:nvPr/>
          </p:nvSpPr>
          <p:spPr bwMode="auto">
            <a:xfrm flipV="1">
              <a:off x="1056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Line 46"/>
            <p:cNvSpPr>
              <a:spLocks noChangeShapeType="1"/>
            </p:cNvSpPr>
            <p:nvPr/>
          </p:nvSpPr>
          <p:spPr bwMode="auto">
            <a:xfrm flipV="1">
              <a:off x="1104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Line 47"/>
            <p:cNvSpPr>
              <a:spLocks noChangeShapeType="1"/>
            </p:cNvSpPr>
            <p:nvPr/>
          </p:nvSpPr>
          <p:spPr bwMode="auto">
            <a:xfrm flipV="1">
              <a:off x="1248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Line 48"/>
            <p:cNvSpPr>
              <a:spLocks noChangeShapeType="1"/>
            </p:cNvSpPr>
            <p:nvPr/>
          </p:nvSpPr>
          <p:spPr bwMode="auto">
            <a:xfrm flipV="1">
              <a:off x="1392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Line 49"/>
            <p:cNvSpPr>
              <a:spLocks noChangeShapeType="1"/>
            </p:cNvSpPr>
            <p:nvPr/>
          </p:nvSpPr>
          <p:spPr bwMode="auto">
            <a:xfrm flipV="1">
              <a:off x="1440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 flipV="1">
              <a:off x="1536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 flipV="1">
              <a:off x="1680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 flipV="1">
              <a:off x="1728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 flipV="1">
              <a:off x="1872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 flipV="1">
              <a:off x="1968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 flipV="1">
              <a:off x="2064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 flipV="1">
              <a:off x="2304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 flipV="1">
              <a:off x="2256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Line 58"/>
            <p:cNvSpPr>
              <a:spLocks noChangeShapeType="1"/>
            </p:cNvSpPr>
            <p:nvPr/>
          </p:nvSpPr>
          <p:spPr bwMode="auto">
            <a:xfrm flipV="1">
              <a:off x="2448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Line 60"/>
            <p:cNvSpPr>
              <a:spLocks noChangeShapeType="1"/>
            </p:cNvSpPr>
            <p:nvPr/>
          </p:nvSpPr>
          <p:spPr bwMode="auto">
            <a:xfrm flipV="1">
              <a:off x="2544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Line 61"/>
            <p:cNvSpPr>
              <a:spLocks noChangeShapeType="1"/>
            </p:cNvSpPr>
            <p:nvPr/>
          </p:nvSpPr>
          <p:spPr bwMode="auto">
            <a:xfrm flipV="1">
              <a:off x="2640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Line 62"/>
            <p:cNvSpPr>
              <a:spLocks noChangeShapeType="1"/>
            </p:cNvSpPr>
            <p:nvPr/>
          </p:nvSpPr>
          <p:spPr bwMode="auto">
            <a:xfrm flipV="1">
              <a:off x="2688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Line 63"/>
            <p:cNvSpPr>
              <a:spLocks noChangeShapeType="1"/>
            </p:cNvSpPr>
            <p:nvPr/>
          </p:nvSpPr>
          <p:spPr bwMode="auto">
            <a:xfrm flipV="1">
              <a:off x="2832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Line 64"/>
            <p:cNvSpPr>
              <a:spLocks noChangeShapeType="1"/>
            </p:cNvSpPr>
            <p:nvPr/>
          </p:nvSpPr>
          <p:spPr bwMode="auto">
            <a:xfrm flipV="1">
              <a:off x="2976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Line 65"/>
            <p:cNvSpPr>
              <a:spLocks noChangeShapeType="1"/>
            </p:cNvSpPr>
            <p:nvPr/>
          </p:nvSpPr>
          <p:spPr bwMode="auto">
            <a:xfrm flipV="1">
              <a:off x="3072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Line 66"/>
            <p:cNvSpPr>
              <a:spLocks noChangeShapeType="1"/>
            </p:cNvSpPr>
            <p:nvPr/>
          </p:nvSpPr>
          <p:spPr bwMode="auto">
            <a:xfrm flipV="1">
              <a:off x="3312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Line 67"/>
            <p:cNvSpPr>
              <a:spLocks noChangeShapeType="1"/>
            </p:cNvSpPr>
            <p:nvPr/>
          </p:nvSpPr>
          <p:spPr bwMode="auto">
            <a:xfrm flipV="1">
              <a:off x="3408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Line 68"/>
            <p:cNvSpPr>
              <a:spLocks noChangeShapeType="1"/>
            </p:cNvSpPr>
            <p:nvPr/>
          </p:nvSpPr>
          <p:spPr bwMode="auto">
            <a:xfrm flipV="1">
              <a:off x="3648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Line 69"/>
            <p:cNvSpPr>
              <a:spLocks noChangeShapeType="1"/>
            </p:cNvSpPr>
            <p:nvPr/>
          </p:nvSpPr>
          <p:spPr bwMode="auto">
            <a:xfrm flipV="1">
              <a:off x="3840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Line 70"/>
            <p:cNvSpPr>
              <a:spLocks noChangeShapeType="1"/>
            </p:cNvSpPr>
            <p:nvPr/>
          </p:nvSpPr>
          <p:spPr bwMode="auto">
            <a:xfrm flipV="1">
              <a:off x="3984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Line 71"/>
            <p:cNvSpPr>
              <a:spLocks noChangeShapeType="1"/>
            </p:cNvSpPr>
            <p:nvPr/>
          </p:nvSpPr>
          <p:spPr bwMode="auto">
            <a:xfrm flipV="1">
              <a:off x="3792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Line 72"/>
            <p:cNvSpPr>
              <a:spLocks noChangeShapeType="1"/>
            </p:cNvSpPr>
            <p:nvPr/>
          </p:nvSpPr>
          <p:spPr bwMode="auto">
            <a:xfrm flipV="1">
              <a:off x="4320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Line 73"/>
            <p:cNvSpPr>
              <a:spLocks noChangeShapeType="1"/>
            </p:cNvSpPr>
            <p:nvPr/>
          </p:nvSpPr>
          <p:spPr bwMode="auto">
            <a:xfrm flipV="1">
              <a:off x="4848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Line 74"/>
            <p:cNvSpPr>
              <a:spLocks noChangeShapeType="1"/>
            </p:cNvSpPr>
            <p:nvPr/>
          </p:nvSpPr>
          <p:spPr bwMode="auto">
            <a:xfrm flipV="1">
              <a:off x="5280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Line 75"/>
            <p:cNvSpPr>
              <a:spLocks noChangeShapeType="1"/>
            </p:cNvSpPr>
            <p:nvPr/>
          </p:nvSpPr>
          <p:spPr bwMode="auto">
            <a:xfrm flipV="1">
              <a:off x="4656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Line 76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" name="Line 77"/>
            <p:cNvSpPr>
              <a:spLocks noChangeShapeType="1"/>
            </p:cNvSpPr>
            <p:nvPr/>
          </p:nvSpPr>
          <p:spPr bwMode="auto">
            <a:xfrm flipV="1">
              <a:off x="5040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Line 78"/>
            <p:cNvSpPr>
              <a:spLocks noChangeShapeType="1"/>
            </p:cNvSpPr>
            <p:nvPr/>
          </p:nvSpPr>
          <p:spPr bwMode="auto">
            <a:xfrm flipV="1">
              <a:off x="4608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Line 87"/>
            <p:cNvSpPr>
              <a:spLocks noChangeShapeType="1"/>
            </p:cNvSpPr>
            <p:nvPr/>
          </p:nvSpPr>
          <p:spPr bwMode="auto">
            <a:xfrm flipV="1">
              <a:off x="528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66" name="AutoShape 96"/>
          <p:cNvSpPr>
            <a:spLocks noChangeArrowheads="1"/>
          </p:cNvSpPr>
          <p:nvPr/>
        </p:nvSpPr>
        <p:spPr bwMode="auto">
          <a:xfrm>
            <a:off x="3675476" y="4035846"/>
            <a:ext cx="1524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7" name="AutoShape 97"/>
          <p:cNvSpPr>
            <a:spLocks noChangeArrowheads="1"/>
          </p:cNvSpPr>
          <p:nvPr/>
        </p:nvSpPr>
        <p:spPr bwMode="auto">
          <a:xfrm>
            <a:off x="4361276" y="4035846"/>
            <a:ext cx="1524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8" name="AutoShape 98"/>
          <p:cNvSpPr>
            <a:spLocks noChangeArrowheads="1"/>
          </p:cNvSpPr>
          <p:nvPr/>
        </p:nvSpPr>
        <p:spPr bwMode="auto">
          <a:xfrm>
            <a:off x="4894676" y="4035846"/>
            <a:ext cx="1524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69" name="Group 111"/>
          <p:cNvGrpSpPr>
            <a:grpSpLocks/>
          </p:cNvGrpSpPr>
          <p:nvPr/>
        </p:nvGrpSpPr>
        <p:grpSpPr bwMode="auto">
          <a:xfrm>
            <a:off x="4208876" y="2283246"/>
            <a:ext cx="1120775" cy="1182688"/>
            <a:chOff x="1392" y="816"/>
            <a:chExt cx="706" cy="745"/>
          </a:xfrm>
        </p:grpSpPr>
        <p:pic>
          <p:nvPicPr>
            <p:cNvPr id="70" name="Picture 10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92" y="864"/>
              <a:ext cx="706" cy="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" name="Oval 110"/>
            <p:cNvSpPr>
              <a:spLocks noChangeArrowheads="1"/>
            </p:cNvSpPr>
            <p:nvPr/>
          </p:nvSpPr>
          <p:spPr bwMode="auto">
            <a:xfrm>
              <a:off x="1392" y="81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72" name="Group 123"/>
          <p:cNvGrpSpPr>
            <a:grpSpLocks/>
          </p:cNvGrpSpPr>
          <p:nvPr/>
        </p:nvGrpSpPr>
        <p:grpSpPr bwMode="auto">
          <a:xfrm>
            <a:off x="3523076" y="3502446"/>
            <a:ext cx="2667000" cy="381000"/>
            <a:chOff x="960" y="1584"/>
            <a:chExt cx="1680" cy="240"/>
          </a:xfrm>
        </p:grpSpPr>
        <p:sp>
          <p:nvSpPr>
            <p:cNvPr id="73" name="Line 115"/>
            <p:cNvSpPr>
              <a:spLocks noChangeShapeType="1"/>
            </p:cNvSpPr>
            <p:nvPr/>
          </p:nvSpPr>
          <p:spPr bwMode="auto">
            <a:xfrm>
              <a:off x="960" y="1728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Line 116"/>
            <p:cNvSpPr>
              <a:spLocks noChangeShapeType="1"/>
            </p:cNvSpPr>
            <p:nvPr/>
          </p:nvSpPr>
          <p:spPr bwMode="auto">
            <a:xfrm>
              <a:off x="960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Line 117"/>
            <p:cNvSpPr>
              <a:spLocks noChangeShapeType="1"/>
            </p:cNvSpPr>
            <p:nvPr/>
          </p:nvSpPr>
          <p:spPr bwMode="auto">
            <a:xfrm>
              <a:off x="1248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Line 118"/>
            <p:cNvSpPr>
              <a:spLocks noChangeShapeType="1"/>
            </p:cNvSpPr>
            <p:nvPr/>
          </p:nvSpPr>
          <p:spPr bwMode="auto">
            <a:xfrm>
              <a:off x="1680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Line 119"/>
            <p:cNvSpPr>
              <a:spLocks noChangeShapeType="1"/>
            </p:cNvSpPr>
            <p:nvPr/>
          </p:nvSpPr>
          <p:spPr bwMode="auto">
            <a:xfrm>
              <a:off x="2064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Line 120"/>
            <p:cNvSpPr>
              <a:spLocks noChangeShapeType="1"/>
            </p:cNvSpPr>
            <p:nvPr/>
          </p:nvSpPr>
          <p:spPr bwMode="auto">
            <a:xfrm>
              <a:off x="2448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Line 121"/>
            <p:cNvSpPr>
              <a:spLocks noChangeShapeType="1"/>
            </p:cNvSpPr>
            <p:nvPr/>
          </p:nvSpPr>
          <p:spPr bwMode="auto">
            <a:xfrm>
              <a:off x="2640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Line 122"/>
            <p:cNvSpPr>
              <a:spLocks noChangeShapeType="1"/>
            </p:cNvSpPr>
            <p:nvPr/>
          </p:nvSpPr>
          <p:spPr bwMode="auto">
            <a:xfrm flipV="1">
              <a:off x="168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81" name="AutoShape 144"/>
          <p:cNvSpPr>
            <a:spLocks noChangeArrowheads="1"/>
          </p:cNvSpPr>
          <p:nvPr/>
        </p:nvSpPr>
        <p:spPr bwMode="auto">
          <a:xfrm flipH="1" flipV="1">
            <a:off x="2837276" y="3731046"/>
            <a:ext cx="76200" cy="2286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" name="AutoShape 145"/>
          <p:cNvSpPr>
            <a:spLocks noChangeArrowheads="1"/>
          </p:cNvSpPr>
          <p:nvPr/>
        </p:nvSpPr>
        <p:spPr bwMode="auto">
          <a:xfrm flipH="1" flipV="1">
            <a:off x="2989676" y="3731046"/>
            <a:ext cx="76200" cy="2286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" name="Rectangle 150"/>
          <p:cNvSpPr>
            <a:spLocks noChangeArrowheads="1"/>
          </p:cNvSpPr>
          <p:nvPr/>
        </p:nvSpPr>
        <p:spPr bwMode="auto">
          <a:xfrm>
            <a:off x="4285076" y="3654846"/>
            <a:ext cx="2133600" cy="457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84" name="Group 153"/>
          <p:cNvGrpSpPr>
            <a:grpSpLocks/>
          </p:cNvGrpSpPr>
          <p:nvPr/>
        </p:nvGrpSpPr>
        <p:grpSpPr bwMode="auto">
          <a:xfrm>
            <a:off x="2913476" y="3197646"/>
            <a:ext cx="1371600" cy="457200"/>
            <a:chOff x="576" y="1392"/>
            <a:chExt cx="864" cy="288"/>
          </a:xfrm>
        </p:grpSpPr>
        <p:sp>
          <p:nvSpPr>
            <p:cNvPr id="85" name="Line 151"/>
            <p:cNvSpPr>
              <a:spLocks noChangeShapeType="1"/>
            </p:cNvSpPr>
            <p:nvPr/>
          </p:nvSpPr>
          <p:spPr bwMode="auto">
            <a:xfrm flipV="1">
              <a:off x="576" y="1392"/>
              <a:ext cx="0" cy="288"/>
            </a:xfrm>
            <a:prstGeom prst="line">
              <a:avLst/>
            </a:prstGeom>
            <a:noFill/>
            <a:ln w="38100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Line 152"/>
            <p:cNvSpPr>
              <a:spLocks noChangeShapeType="1"/>
            </p:cNvSpPr>
            <p:nvPr/>
          </p:nvSpPr>
          <p:spPr bwMode="auto">
            <a:xfrm>
              <a:off x="576" y="1392"/>
              <a:ext cx="864" cy="0"/>
            </a:xfrm>
            <a:prstGeom prst="line">
              <a:avLst/>
            </a:prstGeom>
            <a:noFill/>
            <a:ln w="38100">
              <a:solidFill>
                <a:srgbClr val="96969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87" name="Line 155"/>
          <p:cNvSpPr>
            <a:spLocks noChangeShapeType="1"/>
          </p:cNvSpPr>
          <p:nvPr/>
        </p:nvSpPr>
        <p:spPr bwMode="auto">
          <a:xfrm flipV="1">
            <a:off x="6418676" y="3203848"/>
            <a:ext cx="0" cy="68580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8" name="Line 156"/>
          <p:cNvSpPr>
            <a:spLocks noChangeShapeType="1"/>
          </p:cNvSpPr>
          <p:nvPr/>
        </p:nvSpPr>
        <p:spPr bwMode="auto">
          <a:xfrm flipH="1">
            <a:off x="5351876" y="3197646"/>
            <a:ext cx="1066800" cy="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pic>
        <p:nvPicPr>
          <p:cNvPr id="96" name="Picture 5" descr="https://encrypted-tbn1.gstatic.com/images?q=tbn:ANd9GcTmbQPHHxEYWDZfmy7by4ROVQTbTF7Cn8sH-FgR4mH2jdbOpBL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23" r="77138" b="20386"/>
          <a:stretch/>
        </p:blipFill>
        <p:spPr bwMode="auto">
          <a:xfrm>
            <a:off x="932045" y="1595047"/>
            <a:ext cx="509025" cy="84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848" r="55561" b="51160"/>
          <a:stretch/>
        </p:blipFill>
        <p:spPr bwMode="auto">
          <a:xfrm>
            <a:off x="891481" y="2457818"/>
            <a:ext cx="590154" cy="337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" name="Picture 2" descr="http://www.sequencing.uio.no/news/2011/hiseq_2000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506" b="24608"/>
          <a:stretch/>
        </p:blipFill>
        <p:spPr bwMode="auto">
          <a:xfrm>
            <a:off x="596761" y="2795275"/>
            <a:ext cx="1251890" cy="98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013" r="55561" b="31813"/>
          <a:stretch/>
        </p:blipFill>
        <p:spPr bwMode="auto">
          <a:xfrm>
            <a:off x="660540" y="3884717"/>
            <a:ext cx="1052036" cy="921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Picture 9" descr="http://a.fsdn.com/con/app/proj/virmid/screenshots/virmid3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066" t="28199" r="7203" b="16534"/>
          <a:stretch/>
        </p:blipFill>
        <p:spPr bwMode="auto">
          <a:xfrm>
            <a:off x="489651" y="5214244"/>
            <a:ext cx="1466109" cy="667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848" r="55561" b="51160"/>
          <a:stretch/>
        </p:blipFill>
        <p:spPr bwMode="auto">
          <a:xfrm>
            <a:off x="662460" y="4806172"/>
            <a:ext cx="1052036" cy="40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db.cse.ohio-state.edu/images/db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045" y="2664702"/>
            <a:ext cx="855231" cy="94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ent Arrow 4"/>
          <p:cNvSpPr/>
          <p:nvPr/>
        </p:nvSpPr>
        <p:spPr>
          <a:xfrm rot="16200000" flipV="1">
            <a:off x="3100039" y="4099045"/>
            <a:ext cx="424732" cy="268720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5" name="Content Placeholder 7"/>
          <p:cNvPicPr>
            <a:picLocks noChangeAspect="1"/>
          </p:cNvPicPr>
          <p:nvPr/>
        </p:nvPicPr>
        <p:blipFill rotWithShape="1">
          <a:blip r:embed="rId9"/>
          <a:srcRect t="-1226" r="38678" b="-11082"/>
          <a:stretch/>
        </p:blipFill>
        <p:spPr>
          <a:xfrm>
            <a:off x="2639733" y="4566562"/>
            <a:ext cx="2528686" cy="6777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5184001" y="2496956"/>
                <a:ext cx="1991121" cy="5966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1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t-BR" sz="120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pt-BR" sz="120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pt-BR" sz="120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pt-BR" sz="120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pt-BR" sz="120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sz="12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pt-BR" sz="1200" i="1" smtClean="0">
                              <a:latin typeface="Cambria Math"/>
                            </a:rPr>
                            <m:t>𝑘</m:t>
                          </m:r>
                          <m:r>
                            <a:rPr lang="pt-BR" sz="120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pt-BR" sz="120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pt-BR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noBar"/>
                                  <m:ctrlPr>
                                    <a:rPr lang="pt-BR" sz="1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pt-BR" sz="1200" i="1" smtClean="0">
                                      <a:latin typeface="Cambria Math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pt-BR" sz="1200" i="1" smtClean="0">
                                      <a:latin typeface="Cambria Math"/>
                                    </a:rPr>
                                    <m:t>𝑘</m:t>
                                  </m:r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pt-BR" sz="1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sz="120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t-BR" sz="120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sSup>
                            <m:sSupPr>
                              <m:ctrlPr>
                                <a:rPr lang="pt-BR" sz="1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sz="120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pt-BR" sz="120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pt-BR" sz="120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pt-BR" sz="120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01" y="2496956"/>
                <a:ext cx="1991121" cy="596638"/>
              </a:xfrm>
              <a:prstGeom prst="rect">
                <a:avLst/>
              </a:prstGeom>
              <a:blipFill rotWithShape="1">
                <a:blip r:embed="rId13"/>
                <a:stretch>
                  <a:fillRect t="-96907" r="-11927" b="-150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TextBox 105"/>
          <p:cNvSpPr txBox="1"/>
          <p:nvPr/>
        </p:nvSpPr>
        <p:spPr>
          <a:xfrm>
            <a:off x="5053468" y="4583951"/>
            <a:ext cx="1582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Databases and</a:t>
            </a:r>
          </a:p>
          <a:p>
            <a:pPr algn="ctr"/>
            <a:r>
              <a:rPr lang="en-US" b="1" dirty="0" smtClean="0"/>
              <a:t>Algorithms</a:t>
            </a:r>
            <a:endParaRPr lang="en-US" b="1" dirty="0"/>
          </a:p>
        </p:txBody>
      </p:sp>
      <p:sp>
        <p:nvSpPr>
          <p:cNvPr id="108" name="Bent Arrow 107"/>
          <p:cNvSpPr/>
          <p:nvPr/>
        </p:nvSpPr>
        <p:spPr>
          <a:xfrm rot="10800000" flipH="1" flipV="1">
            <a:off x="4623596" y="1719804"/>
            <a:ext cx="2611346" cy="56344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8" name="Picture 4" descr="http://www.biospectrumasia.com/IMG/754/79754/vela-diagnostics-pcr-based-research-use-only-will-identify-new-strain-of-bird-flu-h7n9-and-coronavirus-hcov-emc-262x174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612" y="1411761"/>
            <a:ext cx="1648560" cy="109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22182" y="6279696"/>
            <a:ext cx="1813772" cy="57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9"/>
          <a:srcRect t="-1226" b="-11082"/>
          <a:stretch/>
        </p:blipFill>
        <p:spPr>
          <a:xfrm>
            <a:off x="304800" y="148856"/>
            <a:ext cx="8686800" cy="1427808"/>
          </a:xfrm>
        </p:spPr>
      </p:pic>
      <p:sp>
        <p:nvSpPr>
          <p:cNvPr id="109" name="TextBox 108"/>
          <p:cNvSpPr txBox="1"/>
          <p:nvPr/>
        </p:nvSpPr>
        <p:spPr>
          <a:xfrm>
            <a:off x="7675246" y="4656304"/>
            <a:ext cx="835293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Report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479036" y="2885455"/>
            <a:ext cx="1162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Analysis Specific Filters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4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SG-ADVISER</dc:title>
  <dc:creator>Ali Torkamani</dc:creator>
  <cp:lastModifiedBy>Ali Torkamani</cp:lastModifiedBy>
  <cp:revision>17</cp:revision>
  <dcterms:created xsi:type="dcterms:W3CDTF">2014-08-04T20:38:13Z</dcterms:created>
  <dcterms:modified xsi:type="dcterms:W3CDTF">2016-05-31T23:07:01Z</dcterms:modified>
</cp:coreProperties>
</file>