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25" d="100"/>
          <a:sy n="125" d="100"/>
        </p:scale>
        <p:origin x="-2944" y="-8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notesMaster" Target="notesMasters/notes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93ECC1-3818-894A-819F-198A3CDB9ECF}" type="datetimeFigureOut">
              <a:rPr lang="en-US" smtClean="0"/>
              <a:t>6/2/16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36640F-FA33-AB40-9F61-6C6848676F49}" type="slidenum">
              <a:rPr lang="en-US" smtClean="0"/>
              <a:t>‹#›</a:t>
            </a:fld>
            <a:endParaRPr lang="en-US"/>
          </a:p>
        </p:txBody>
      </p:sp>
    </p:spTree>
    <p:extLst>
      <p:ext uri="{BB962C8B-B14F-4D97-AF65-F5344CB8AC3E}">
        <p14:creationId xmlns:p14="http://schemas.microsoft.com/office/powerpoint/2010/main" val="275998639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DNA sequence</a:t>
            </a:r>
            <a:r>
              <a:rPr lang="en-US" baseline="0" dirty="0" smtClean="0"/>
              <a:t> of the flanking DNA + LTR is unique in the genome.</a:t>
            </a:r>
          </a:p>
          <a:p>
            <a:r>
              <a:rPr lang="en-US" baseline="0" dirty="0" smtClean="0"/>
              <a:t>In case 1, this means that there will be no reads with the flanking DNA + the LTR in </a:t>
            </a:r>
            <a:r>
              <a:rPr lang="en-US" baseline="0" dirty="0" err="1" smtClean="0"/>
              <a:t>SubjectZ</a:t>
            </a:r>
            <a:r>
              <a:rPr lang="en-US" baseline="0" dirty="0" smtClean="0"/>
              <a:t> for this particular location. Therefore, when reads are mapped on the human reference genome, there will be a “hole” in the coverage.</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In case 2, this means that there will be no reads with the empty site in them. Therefore, when reads are mapped on the human reference genome, they will be incompletely mapping at the empty site.</a:t>
            </a:r>
          </a:p>
        </p:txBody>
      </p:sp>
      <p:sp>
        <p:nvSpPr>
          <p:cNvPr id="4" name="Slide Number Placeholder 3"/>
          <p:cNvSpPr>
            <a:spLocks noGrp="1"/>
          </p:cNvSpPr>
          <p:nvPr>
            <p:ph type="sldNum" sz="quarter" idx="10"/>
          </p:nvPr>
        </p:nvSpPr>
        <p:spPr/>
        <p:txBody>
          <a:bodyPr/>
          <a:lstStyle/>
          <a:p>
            <a:fld id="{6F36640F-FA33-AB40-9F61-6C6848676F49}" type="slidenum">
              <a:rPr lang="en-US" smtClean="0"/>
              <a:t>1</a:t>
            </a:fld>
            <a:endParaRPr lang="en-US"/>
          </a:p>
        </p:txBody>
      </p:sp>
    </p:spTree>
    <p:extLst>
      <p:ext uri="{BB962C8B-B14F-4D97-AF65-F5344CB8AC3E}">
        <p14:creationId xmlns:p14="http://schemas.microsoft.com/office/powerpoint/2010/main" val="3309037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6F36640F-FA33-AB40-9F61-6C6848676F49}" type="slidenum">
              <a:rPr lang="en-US" smtClean="0"/>
              <a:t>4</a:t>
            </a:fld>
            <a:endParaRPr lang="en-US"/>
          </a:p>
        </p:txBody>
      </p:sp>
    </p:spTree>
    <p:extLst>
      <p:ext uri="{BB962C8B-B14F-4D97-AF65-F5344CB8AC3E}">
        <p14:creationId xmlns:p14="http://schemas.microsoft.com/office/powerpoint/2010/main" val="3309037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62F9D3-2405-6849-965C-55FBF3528144}" type="datetimeFigureOut">
              <a:rPr lang="en-US" smtClean="0"/>
              <a:t>6/2/16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1515462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2F9D3-2405-6849-965C-55FBF3528144}" type="datetimeFigureOut">
              <a:rPr lang="en-US" smtClean="0"/>
              <a:t>6/2/16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3833431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2F9D3-2405-6849-965C-55FBF3528144}" type="datetimeFigureOut">
              <a:rPr lang="en-US" smtClean="0"/>
              <a:t>6/2/16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2243469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62F9D3-2405-6849-965C-55FBF3528144}" type="datetimeFigureOut">
              <a:rPr lang="en-US" smtClean="0"/>
              <a:t>6/2/16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1498405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2F9D3-2405-6849-965C-55FBF3528144}" type="datetimeFigureOut">
              <a:rPr lang="en-US" smtClean="0"/>
              <a:t>6/2/16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4261998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62F9D3-2405-6849-965C-55FBF3528144}" type="datetimeFigureOut">
              <a:rPr lang="en-US" smtClean="0"/>
              <a:t>6/2/16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4201437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62F9D3-2405-6849-965C-55FBF3528144}" type="datetimeFigureOut">
              <a:rPr lang="en-US" smtClean="0"/>
              <a:t>6/2/16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3165132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62F9D3-2405-6849-965C-55FBF3528144}" type="datetimeFigureOut">
              <a:rPr lang="en-US" smtClean="0"/>
              <a:t>6/2/16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3404187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2F9D3-2405-6849-965C-55FBF3528144}" type="datetimeFigureOut">
              <a:rPr lang="en-US" smtClean="0"/>
              <a:t>6/2/16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3416659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F9D3-2405-6849-965C-55FBF3528144}" type="datetimeFigureOut">
              <a:rPr lang="en-US" smtClean="0"/>
              <a:t>6/2/16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3169216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F9D3-2405-6849-965C-55FBF3528144}" type="datetimeFigureOut">
              <a:rPr lang="en-US" smtClean="0"/>
              <a:t>6/2/16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384474-78A4-BB4C-8E76-629125C12167}" type="slidenum">
              <a:rPr lang="en-US" smtClean="0"/>
              <a:t>‹#›</a:t>
            </a:fld>
            <a:endParaRPr lang="en-US"/>
          </a:p>
        </p:txBody>
      </p:sp>
    </p:spTree>
    <p:extLst>
      <p:ext uri="{BB962C8B-B14F-4D97-AF65-F5344CB8AC3E}">
        <p14:creationId xmlns:p14="http://schemas.microsoft.com/office/powerpoint/2010/main" val="23675868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2F9D3-2405-6849-965C-55FBF3528144}" type="datetimeFigureOut">
              <a:rPr lang="en-US" smtClean="0"/>
              <a:t>6/2/16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384474-78A4-BB4C-8E76-629125C12167}" type="slidenum">
              <a:rPr lang="en-US" smtClean="0"/>
              <a:t>‹#›</a:t>
            </a:fld>
            <a:endParaRPr lang="en-US"/>
          </a:p>
        </p:txBody>
      </p:sp>
    </p:spTree>
    <p:extLst>
      <p:ext uri="{BB962C8B-B14F-4D97-AF65-F5344CB8AC3E}">
        <p14:creationId xmlns:p14="http://schemas.microsoft.com/office/powerpoint/2010/main" val="3379037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p:cNvSpPr txBox="1"/>
          <p:nvPr/>
        </p:nvSpPr>
        <p:spPr>
          <a:xfrm>
            <a:off x="-36159" y="869121"/>
            <a:ext cx="3420027" cy="584776"/>
          </a:xfrm>
          <a:prstGeom prst="rect">
            <a:avLst/>
          </a:prstGeom>
          <a:noFill/>
        </p:spPr>
        <p:txBody>
          <a:bodyPr wrap="none" rtlCol="0">
            <a:spAutoFit/>
          </a:bodyPr>
          <a:lstStyle/>
          <a:p>
            <a:r>
              <a:rPr lang="en-US" sz="1600" b="1" dirty="0" smtClean="0"/>
              <a:t>Case 1. </a:t>
            </a:r>
          </a:p>
          <a:p>
            <a:r>
              <a:rPr lang="en-US" sz="1600" b="1" dirty="0" smtClean="0"/>
              <a:t>HERVK copy is absent in the reference</a:t>
            </a:r>
            <a:endParaRPr lang="en-US" sz="1600" b="1" dirty="0"/>
          </a:p>
        </p:txBody>
      </p:sp>
      <p:sp>
        <p:nvSpPr>
          <p:cNvPr id="103" name="Rectangle 102"/>
          <p:cNvSpPr/>
          <p:nvPr/>
        </p:nvSpPr>
        <p:spPr>
          <a:xfrm>
            <a:off x="184511" y="2347683"/>
            <a:ext cx="3375912" cy="119411"/>
          </a:xfrm>
          <a:prstGeom prst="rect">
            <a:avLst/>
          </a:prstGeom>
          <a:solidFill>
            <a:srgbClr val="4BACC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grpSp>
        <p:nvGrpSpPr>
          <p:cNvPr id="104" name="Group 103"/>
          <p:cNvGrpSpPr/>
          <p:nvPr/>
        </p:nvGrpSpPr>
        <p:grpSpPr>
          <a:xfrm>
            <a:off x="689270" y="2309688"/>
            <a:ext cx="2366395" cy="195400"/>
            <a:chOff x="6497374" y="1791167"/>
            <a:chExt cx="2366395" cy="195400"/>
          </a:xfrm>
        </p:grpSpPr>
        <p:sp>
          <p:nvSpPr>
            <p:cNvPr id="105" name="Rectangle 104"/>
            <p:cNvSpPr/>
            <p:nvPr/>
          </p:nvSpPr>
          <p:spPr>
            <a:xfrm>
              <a:off x="6497374" y="1791167"/>
              <a:ext cx="521042" cy="195400"/>
            </a:xfrm>
            <a:prstGeom prst="rect">
              <a:avLst/>
            </a:prstGeom>
            <a:solidFill>
              <a:srgbClr val="F7964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LTR</a:t>
              </a:r>
              <a:endParaRPr lang="en-US" sz="1200" dirty="0"/>
            </a:p>
          </p:txBody>
        </p:sp>
        <p:sp>
          <p:nvSpPr>
            <p:cNvPr id="106" name="Rectangle 105"/>
            <p:cNvSpPr/>
            <p:nvPr/>
          </p:nvSpPr>
          <p:spPr>
            <a:xfrm>
              <a:off x="7013952" y="1791167"/>
              <a:ext cx="1339631" cy="195400"/>
            </a:xfrm>
            <a:prstGeom prst="rect">
              <a:avLst/>
            </a:prstGeom>
            <a:solidFill>
              <a:schemeClr val="accent4"/>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HERVK genes</a:t>
              </a:r>
              <a:endParaRPr lang="en-US" sz="1200" dirty="0"/>
            </a:p>
          </p:txBody>
        </p:sp>
        <p:sp>
          <p:nvSpPr>
            <p:cNvPr id="107" name="Rectangle 106"/>
            <p:cNvSpPr/>
            <p:nvPr/>
          </p:nvSpPr>
          <p:spPr>
            <a:xfrm>
              <a:off x="8353583" y="1791167"/>
              <a:ext cx="510186" cy="195400"/>
            </a:xfrm>
            <a:prstGeom prst="rect">
              <a:avLst/>
            </a:prstGeom>
            <a:solidFill>
              <a:schemeClr val="accent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LTR</a:t>
              </a:r>
              <a:endParaRPr lang="en-US" sz="1200" dirty="0"/>
            </a:p>
          </p:txBody>
        </p:sp>
      </p:grpSp>
      <p:sp>
        <p:nvSpPr>
          <p:cNvPr id="108" name="Rectangle 107"/>
          <p:cNvSpPr/>
          <p:nvPr/>
        </p:nvSpPr>
        <p:spPr>
          <a:xfrm>
            <a:off x="184512" y="1906822"/>
            <a:ext cx="1687956" cy="119411"/>
          </a:xfrm>
          <a:prstGeom prst="rect">
            <a:avLst/>
          </a:prstGeom>
          <a:solidFill>
            <a:schemeClr val="bg1">
              <a:lumMod val="5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09" name="Rectangle 108"/>
          <p:cNvSpPr/>
          <p:nvPr/>
        </p:nvSpPr>
        <p:spPr>
          <a:xfrm>
            <a:off x="1872467" y="1906822"/>
            <a:ext cx="1687956" cy="119411"/>
          </a:xfrm>
          <a:prstGeom prst="rect">
            <a:avLst/>
          </a:prstGeom>
          <a:solidFill>
            <a:schemeClr val="bg1">
              <a:lumMod val="5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grpSp>
        <p:nvGrpSpPr>
          <p:cNvPr id="110" name="Group 109"/>
          <p:cNvGrpSpPr/>
          <p:nvPr/>
        </p:nvGrpSpPr>
        <p:grpSpPr>
          <a:xfrm>
            <a:off x="689270" y="2037051"/>
            <a:ext cx="2366394" cy="274595"/>
            <a:chOff x="5569072" y="1958474"/>
            <a:chExt cx="2366394" cy="274595"/>
          </a:xfrm>
        </p:grpSpPr>
        <p:cxnSp>
          <p:nvCxnSpPr>
            <p:cNvPr id="111" name="Straight Arrow Connector 110"/>
            <p:cNvCxnSpPr/>
            <p:nvPr/>
          </p:nvCxnSpPr>
          <p:spPr>
            <a:xfrm>
              <a:off x="6752268" y="1960432"/>
              <a:ext cx="1183198" cy="272637"/>
            </a:xfrm>
            <a:prstGeom prst="straightConnector1">
              <a:avLst/>
            </a:prstGeom>
            <a:ln w="19050" cmpd="sng">
              <a:solidFill>
                <a:srgbClr val="FF6600"/>
              </a:solidFill>
              <a:prstDash val="sysDash"/>
              <a:tailEnd type="none" w="lg" len="lg"/>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flipH="1">
              <a:off x="5569072" y="1958474"/>
              <a:ext cx="1183196" cy="261536"/>
            </a:xfrm>
            <a:prstGeom prst="straightConnector1">
              <a:avLst/>
            </a:prstGeom>
            <a:ln w="19050" cmpd="sng">
              <a:solidFill>
                <a:srgbClr val="FF6600"/>
              </a:solidFill>
              <a:prstDash val="sysDash"/>
              <a:tailEnd type="none" w="lg" len="lg"/>
            </a:ln>
          </p:spPr>
          <p:style>
            <a:lnRef idx="1">
              <a:schemeClr val="accent1"/>
            </a:lnRef>
            <a:fillRef idx="0">
              <a:schemeClr val="accent1"/>
            </a:fillRef>
            <a:effectRef idx="0">
              <a:schemeClr val="accent1"/>
            </a:effectRef>
            <a:fontRef idx="minor">
              <a:schemeClr val="tx1"/>
            </a:fontRef>
          </p:style>
        </p:cxnSp>
      </p:grpSp>
      <p:cxnSp>
        <p:nvCxnSpPr>
          <p:cNvPr id="113" name="Straight Arrow Connector 112"/>
          <p:cNvCxnSpPr/>
          <p:nvPr/>
        </p:nvCxnSpPr>
        <p:spPr>
          <a:xfrm>
            <a:off x="1872467" y="1853065"/>
            <a:ext cx="0" cy="173168"/>
          </a:xfrm>
          <a:prstGeom prst="straightConnector1">
            <a:avLst/>
          </a:prstGeom>
          <a:ln w="19050" cmpd="sng">
            <a:solidFill>
              <a:srgbClr val="FF6600"/>
            </a:solidFill>
            <a:prstDash val="sysDash"/>
            <a:tailEnd type="none" w="lg" len="lg"/>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1196115" y="1356259"/>
            <a:ext cx="1352704" cy="523220"/>
          </a:xfrm>
          <a:prstGeom prst="rect">
            <a:avLst/>
          </a:prstGeom>
          <a:noFill/>
        </p:spPr>
        <p:txBody>
          <a:bodyPr wrap="none" rtlCol="0">
            <a:spAutoFit/>
          </a:bodyPr>
          <a:lstStyle/>
          <a:p>
            <a:pPr algn="ctr"/>
            <a:r>
              <a:rPr lang="en-US" sz="1400" dirty="0" smtClean="0">
                <a:solidFill>
                  <a:srgbClr val="FF6600"/>
                </a:solidFill>
              </a:rPr>
              <a:t>“Empty site” </a:t>
            </a:r>
          </a:p>
          <a:p>
            <a:pPr algn="ctr"/>
            <a:r>
              <a:rPr lang="en-US" sz="1400" dirty="0" smtClean="0">
                <a:solidFill>
                  <a:srgbClr val="FF6600"/>
                </a:solidFill>
              </a:rPr>
              <a:t>in the reference</a:t>
            </a:r>
            <a:endParaRPr lang="en-US" sz="1400" dirty="0">
              <a:solidFill>
                <a:srgbClr val="FF6600"/>
              </a:solidFill>
            </a:endParaRPr>
          </a:p>
        </p:txBody>
      </p:sp>
      <p:sp>
        <p:nvSpPr>
          <p:cNvPr id="40" name="TextBox 39"/>
          <p:cNvSpPr txBox="1"/>
          <p:nvPr/>
        </p:nvSpPr>
        <p:spPr>
          <a:xfrm>
            <a:off x="-36159" y="2764931"/>
            <a:ext cx="3494967" cy="584776"/>
          </a:xfrm>
          <a:prstGeom prst="rect">
            <a:avLst/>
          </a:prstGeom>
          <a:noFill/>
        </p:spPr>
        <p:txBody>
          <a:bodyPr wrap="none" rtlCol="0">
            <a:spAutoFit/>
          </a:bodyPr>
          <a:lstStyle/>
          <a:p>
            <a:r>
              <a:rPr lang="en-US" sz="1600" b="1" dirty="0" smtClean="0"/>
              <a:t>Case 2. </a:t>
            </a:r>
          </a:p>
          <a:p>
            <a:r>
              <a:rPr lang="en-US" sz="1600" b="1" dirty="0" smtClean="0"/>
              <a:t>HERVK copy is present in the reference</a:t>
            </a:r>
            <a:endParaRPr lang="en-US" sz="1600" b="1" dirty="0"/>
          </a:p>
        </p:txBody>
      </p:sp>
      <p:sp>
        <p:nvSpPr>
          <p:cNvPr id="41" name="Rectangle 40"/>
          <p:cNvSpPr/>
          <p:nvPr/>
        </p:nvSpPr>
        <p:spPr>
          <a:xfrm>
            <a:off x="184511" y="3471687"/>
            <a:ext cx="3375912" cy="119411"/>
          </a:xfrm>
          <a:prstGeom prst="rect">
            <a:avLst/>
          </a:prstGeom>
          <a:solidFill>
            <a:schemeClr val="bg1">
              <a:lumMod val="5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grpSp>
        <p:nvGrpSpPr>
          <p:cNvPr id="42" name="Group 41"/>
          <p:cNvGrpSpPr/>
          <p:nvPr/>
        </p:nvGrpSpPr>
        <p:grpSpPr>
          <a:xfrm>
            <a:off x="689270" y="3441235"/>
            <a:ext cx="2366395" cy="195400"/>
            <a:chOff x="6497374" y="1791167"/>
            <a:chExt cx="2366395" cy="195400"/>
          </a:xfrm>
        </p:grpSpPr>
        <p:sp>
          <p:nvSpPr>
            <p:cNvPr id="27" name="Rectangle 26"/>
            <p:cNvSpPr/>
            <p:nvPr/>
          </p:nvSpPr>
          <p:spPr>
            <a:xfrm>
              <a:off x="6497374" y="1791167"/>
              <a:ext cx="521042" cy="195400"/>
            </a:xfrm>
            <a:prstGeom prst="rect">
              <a:avLst/>
            </a:prstGeom>
            <a:solidFill>
              <a:srgbClr val="F7964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LTR</a:t>
              </a:r>
              <a:endParaRPr lang="en-US" sz="1200" dirty="0"/>
            </a:p>
          </p:txBody>
        </p:sp>
        <p:sp>
          <p:nvSpPr>
            <p:cNvPr id="28" name="Rectangle 27"/>
            <p:cNvSpPr/>
            <p:nvPr/>
          </p:nvSpPr>
          <p:spPr>
            <a:xfrm>
              <a:off x="7013952" y="1791167"/>
              <a:ext cx="1339631" cy="195400"/>
            </a:xfrm>
            <a:prstGeom prst="rect">
              <a:avLst/>
            </a:prstGeom>
            <a:solidFill>
              <a:schemeClr val="accent4"/>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HERVK genes</a:t>
              </a:r>
              <a:endParaRPr lang="en-US" sz="1200" dirty="0"/>
            </a:p>
          </p:txBody>
        </p:sp>
        <p:sp>
          <p:nvSpPr>
            <p:cNvPr id="29" name="Rectangle 28"/>
            <p:cNvSpPr/>
            <p:nvPr/>
          </p:nvSpPr>
          <p:spPr>
            <a:xfrm>
              <a:off x="8353583" y="1791167"/>
              <a:ext cx="510186" cy="195400"/>
            </a:xfrm>
            <a:prstGeom prst="rect">
              <a:avLst/>
            </a:prstGeom>
            <a:solidFill>
              <a:schemeClr val="accent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LTR</a:t>
              </a:r>
              <a:endParaRPr lang="en-US" sz="1200" dirty="0"/>
            </a:p>
          </p:txBody>
        </p:sp>
      </p:grpSp>
      <p:sp>
        <p:nvSpPr>
          <p:cNvPr id="71" name="Rectangle 70"/>
          <p:cNvSpPr/>
          <p:nvPr/>
        </p:nvSpPr>
        <p:spPr>
          <a:xfrm>
            <a:off x="1872468" y="3912548"/>
            <a:ext cx="1687956" cy="119411"/>
          </a:xfrm>
          <a:prstGeom prst="rect">
            <a:avLst/>
          </a:prstGeom>
          <a:solidFill>
            <a:schemeClr val="accent5"/>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90" name="TextBox 89"/>
          <p:cNvSpPr txBox="1"/>
          <p:nvPr/>
        </p:nvSpPr>
        <p:spPr>
          <a:xfrm>
            <a:off x="1069458" y="4031309"/>
            <a:ext cx="1620957" cy="523220"/>
          </a:xfrm>
          <a:prstGeom prst="rect">
            <a:avLst/>
          </a:prstGeom>
          <a:noFill/>
        </p:spPr>
        <p:txBody>
          <a:bodyPr wrap="none" rtlCol="0">
            <a:spAutoFit/>
          </a:bodyPr>
          <a:lstStyle/>
          <a:p>
            <a:pPr algn="ctr"/>
            <a:r>
              <a:rPr lang="en-US" sz="1400" dirty="0" smtClean="0">
                <a:solidFill>
                  <a:srgbClr val="FF6600"/>
                </a:solidFill>
              </a:rPr>
              <a:t>“Empty site” </a:t>
            </a:r>
          </a:p>
          <a:p>
            <a:pPr algn="ctr"/>
            <a:r>
              <a:rPr lang="en-US" sz="1400" dirty="0" smtClean="0">
                <a:solidFill>
                  <a:srgbClr val="FF6600"/>
                </a:solidFill>
              </a:rPr>
              <a:t>in </a:t>
            </a:r>
            <a:r>
              <a:rPr lang="en-US" sz="1400" dirty="0" err="1" smtClean="0">
                <a:solidFill>
                  <a:srgbClr val="FF6600"/>
                </a:solidFill>
              </a:rPr>
              <a:t>SubjectZ</a:t>
            </a:r>
            <a:r>
              <a:rPr lang="en-US" sz="1400" dirty="0" smtClean="0">
                <a:solidFill>
                  <a:srgbClr val="FF6600"/>
                </a:solidFill>
              </a:rPr>
              <a:t> genome</a:t>
            </a:r>
            <a:endParaRPr lang="en-US" sz="1400" dirty="0">
              <a:solidFill>
                <a:srgbClr val="FF6600"/>
              </a:solidFill>
            </a:endParaRPr>
          </a:p>
        </p:txBody>
      </p:sp>
      <p:sp>
        <p:nvSpPr>
          <p:cNvPr id="4" name="TextBox 3"/>
          <p:cNvSpPr txBox="1"/>
          <p:nvPr/>
        </p:nvSpPr>
        <p:spPr>
          <a:xfrm>
            <a:off x="79602" y="98520"/>
            <a:ext cx="7944105" cy="369332"/>
          </a:xfrm>
          <a:prstGeom prst="rect">
            <a:avLst/>
          </a:prstGeom>
          <a:solidFill>
            <a:schemeClr val="bg1"/>
          </a:solidFill>
          <a:ln>
            <a:solidFill>
              <a:schemeClr val="tx1"/>
            </a:solidFill>
          </a:ln>
          <a:effectLst>
            <a:outerShdw blurRad="50800" dist="38100" dir="2700000">
              <a:srgbClr val="000000">
                <a:alpha val="43000"/>
              </a:srgbClr>
            </a:outerShdw>
          </a:effectLst>
        </p:spPr>
        <p:txBody>
          <a:bodyPr wrap="square" rtlCol="0">
            <a:spAutoFit/>
          </a:bodyPr>
          <a:lstStyle/>
          <a:p>
            <a:pPr algn="ctr"/>
            <a:r>
              <a:rPr lang="en-US" b="1" dirty="0" smtClean="0"/>
              <a:t>Strategy to find </a:t>
            </a:r>
            <a:r>
              <a:rPr lang="en-US" b="1" dirty="0"/>
              <a:t>polymorphic HERV</a:t>
            </a:r>
            <a:r>
              <a:rPr lang="en-US" b="1" dirty="0" smtClean="0"/>
              <a:t>-K copies, between </a:t>
            </a:r>
            <a:r>
              <a:rPr lang="en-US" b="1" dirty="0" err="1" smtClean="0"/>
              <a:t>SubjectZ</a:t>
            </a:r>
            <a:r>
              <a:rPr lang="en-US" b="1" dirty="0" smtClean="0"/>
              <a:t> and the reference</a:t>
            </a:r>
            <a:endParaRPr lang="en-US" b="1" dirty="0"/>
          </a:p>
        </p:txBody>
      </p:sp>
      <p:sp>
        <p:nvSpPr>
          <p:cNvPr id="15" name="TextBox 14"/>
          <p:cNvSpPr txBox="1"/>
          <p:nvPr/>
        </p:nvSpPr>
        <p:spPr>
          <a:xfrm>
            <a:off x="393019" y="5076260"/>
            <a:ext cx="8247636" cy="369332"/>
          </a:xfrm>
          <a:prstGeom prst="rect">
            <a:avLst/>
          </a:prstGeom>
          <a:noFill/>
        </p:spPr>
        <p:txBody>
          <a:bodyPr wrap="square" rtlCol="0">
            <a:spAutoFit/>
          </a:bodyPr>
          <a:lstStyle/>
          <a:p>
            <a:r>
              <a:rPr lang="en-US" dirty="0" smtClean="0">
                <a:sym typeface="Wingdings"/>
              </a:rPr>
              <a:t> </a:t>
            </a:r>
            <a:r>
              <a:rPr lang="en-US" dirty="0" smtClean="0"/>
              <a:t>Visualization of the reads in the UCSC </a:t>
            </a:r>
            <a:r>
              <a:rPr lang="en-US" dirty="0"/>
              <a:t>genome </a:t>
            </a:r>
            <a:r>
              <a:rPr lang="en-US" dirty="0" smtClean="0"/>
              <a:t>browser (thanks: Edward B. </a:t>
            </a:r>
            <a:r>
              <a:rPr lang="en-US" dirty="0" err="1" smtClean="0"/>
              <a:t>Chuong</a:t>
            </a:r>
            <a:r>
              <a:rPr lang="en-US" dirty="0" smtClean="0"/>
              <a:t>)</a:t>
            </a:r>
            <a:endParaRPr lang="en-US" dirty="0"/>
          </a:p>
        </p:txBody>
      </p:sp>
      <p:sp>
        <p:nvSpPr>
          <p:cNvPr id="21" name="TextBox 20"/>
          <p:cNvSpPr txBox="1"/>
          <p:nvPr/>
        </p:nvSpPr>
        <p:spPr>
          <a:xfrm>
            <a:off x="5224199" y="6189958"/>
            <a:ext cx="3919801" cy="646331"/>
          </a:xfrm>
          <a:prstGeom prst="rect">
            <a:avLst/>
          </a:prstGeom>
          <a:noFill/>
        </p:spPr>
        <p:txBody>
          <a:bodyPr wrap="none" rtlCol="0">
            <a:spAutoFit/>
          </a:bodyPr>
          <a:lstStyle/>
          <a:p>
            <a:r>
              <a:rPr lang="en-US" dirty="0" smtClean="0"/>
              <a:t>[1]</a:t>
            </a:r>
            <a:r>
              <a:rPr lang="en-US" dirty="0"/>
              <a:t> </a:t>
            </a:r>
            <a:r>
              <a:rPr lang="en-US" dirty="0" smtClean="0"/>
              <a:t>Macfarlane et al. 2015 </a:t>
            </a:r>
            <a:r>
              <a:rPr lang="en-US" dirty="0" err="1" smtClean="0"/>
              <a:t>Retrovirology</a:t>
            </a:r>
            <a:endParaRPr lang="en-US" dirty="0" smtClean="0"/>
          </a:p>
          <a:p>
            <a:r>
              <a:rPr lang="en-US" dirty="0" smtClean="0"/>
              <a:t>[2] </a:t>
            </a:r>
            <a:r>
              <a:rPr lang="en-US" dirty="0" err="1"/>
              <a:t>Wildschutte</a:t>
            </a:r>
            <a:r>
              <a:rPr lang="en-US" dirty="0"/>
              <a:t> et al </a:t>
            </a:r>
            <a:r>
              <a:rPr lang="en-US" dirty="0" smtClean="0"/>
              <a:t>2016, PNAS</a:t>
            </a:r>
            <a:endParaRPr lang="en-US" dirty="0"/>
          </a:p>
        </p:txBody>
      </p:sp>
      <p:grpSp>
        <p:nvGrpSpPr>
          <p:cNvPr id="131" name="Group 130"/>
          <p:cNvGrpSpPr/>
          <p:nvPr/>
        </p:nvGrpSpPr>
        <p:grpSpPr>
          <a:xfrm>
            <a:off x="4303455" y="837320"/>
            <a:ext cx="4736253" cy="3486490"/>
            <a:chOff x="4303455" y="1006775"/>
            <a:chExt cx="4736253" cy="3486490"/>
          </a:xfrm>
        </p:grpSpPr>
        <p:grpSp>
          <p:nvGrpSpPr>
            <p:cNvPr id="118" name="Group 117"/>
            <p:cNvGrpSpPr/>
            <p:nvPr/>
          </p:nvGrpSpPr>
          <p:grpSpPr>
            <a:xfrm>
              <a:off x="4303455" y="1006775"/>
              <a:ext cx="4736253" cy="1397001"/>
              <a:chOff x="84167" y="662849"/>
              <a:chExt cx="4736253" cy="833062"/>
            </a:xfrm>
          </p:grpSpPr>
          <p:grpSp>
            <p:nvGrpSpPr>
              <p:cNvPr id="117" name="Group 116"/>
              <p:cNvGrpSpPr/>
              <p:nvPr/>
            </p:nvGrpSpPr>
            <p:grpSpPr>
              <a:xfrm>
                <a:off x="84167" y="662850"/>
                <a:ext cx="2032000" cy="833061"/>
                <a:chOff x="84167" y="662850"/>
                <a:chExt cx="2032000" cy="833061"/>
              </a:xfrm>
            </p:grpSpPr>
            <p:sp>
              <p:nvSpPr>
                <p:cNvPr id="6" name="Oval 5"/>
                <p:cNvSpPr/>
                <p:nvPr/>
              </p:nvSpPr>
              <p:spPr>
                <a:xfrm>
                  <a:off x="84167" y="662850"/>
                  <a:ext cx="2032000" cy="833061"/>
                </a:xfrm>
                <a:prstGeom prst="ellipse">
                  <a:avLst/>
                </a:prstGeom>
                <a:solidFill>
                  <a:schemeClr val="accent3">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latin typeface="Calibri"/>
                  </a:endParaRPr>
                </a:p>
              </p:txBody>
            </p:sp>
            <p:sp>
              <p:nvSpPr>
                <p:cNvPr id="9" name="TextBox 8"/>
                <p:cNvSpPr txBox="1"/>
                <p:nvPr/>
              </p:nvSpPr>
              <p:spPr>
                <a:xfrm>
                  <a:off x="294992" y="745797"/>
                  <a:ext cx="1610350" cy="715782"/>
                </a:xfrm>
                <a:prstGeom prst="rect">
                  <a:avLst/>
                </a:prstGeom>
                <a:noFill/>
              </p:spPr>
              <p:txBody>
                <a:bodyPr wrap="square" rtlCol="0">
                  <a:spAutoFit/>
                </a:bodyPr>
                <a:lstStyle/>
                <a:p>
                  <a:pPr algn="ctr"/>
                  <a:r>
                    <a:rPr lang="en-US" b="1" dirty="0">
                      <a:solidFill>
                        <a:schemeClr val="accent3">
                          <a:lumMod val="50000"/>
                        </a:schemeClr>
                      </a:solidFill>
                    </a:rPr>
                    <a:t>Human </a:t>
                  </a:r>
                  <a:r>
                    <a:rPr lang="en-US" b="1" dirty="0" smtClean="0">
                      <a:solidFill>
                        <a:schemeClr val="accent3">
                          <a:lumMod val="50000"/>
                        </a:schemeClr>
                      </a:solidFill>
                    </a:rPr>
                    <a:t>aligned reads</a:t>
                  </a:r>
                  <a:endParaRPr lang="en-US" b="1" dirty="0">
                    <a:solidFill>
                      <a:schemeClr val="accent3">
                        <a:lumMod val="50000"/>
                      </a:schemeClr>
                    </a:solidFill>
                  </a:endParaRPr>
                </a:p>
                <a:p>
                  <a:pPr algn="ctr"/>
                  <a:r>
                    <a:rPr lang="en-US" b="1" dirty="0">
                      <a:solidFill>
                        <a:schemeClr val="accent3">
                          <a:lumMod val="50000"/>
                        </a:schemeClr>
                      </a:solidFill>
                    </a:rPr>
                    <a:t>(BAM</a:t>
                  </a:r>
                  <a:r>
                    <a:rPr lang="en-US" b="1" dirty="0" smtClean="0">
                      <a:solidFill>
                        <a:schemeClr val="accent3">
                          <a:lumMod val="50000"/>
                        </a:schemeClr>
                      </a:solidFill>
                    </a:rPr>
                    <a:t>) of </a:t>
                  </a:r>
                  <a:r>
                    <a:rPr lang="en-US" b="1" dirty="0" err="1" smtClean="0">
                      <a:solidFill>
                        <a:schemeClr val="accent3">
                          <a:lumMod val="50000"/>
                        </a:schemeClr>
                      </a:solidFill>
                    </a:rPr>
                    <a:t>SubjectZ</a:t>
                  </a:r>
                  <a:endParaRPr lang="en-US" b="1" dirty="0">
                    <a:solidFill>
                      <a:schemeClr val="accent3">
                        <a:lumMod val="50000"/>
                      </a:schemeClr>
                    </a:solidFill>
                  </a:endParaRPr>
                </a:p>
              </p:txBody>
            </p:sp>
          </p:grpSp>
          <p:grpSp>
            <p:nvGrpSpPr>
              <p:cNvPr id="116" name="Group 115"/>
              <p:cNvGrpSpPr/>
              <p:nvPr/>
            </p:nvGrpSpPr>
            <p:grpSpPr>
              <a:xfrm>
                <a:off x="2788420" y="662849"/>
                <a:ext cx="2032000" cy="833061"/>
                <a:chOff x="2788420" y="662849"/>
                <a:chExt cx="2032000" cy="833061"/>
              </a:xfrm>
            </p:grpSpPr>
            <p:sp>
              <p:nvSpPr>
                <p:cNvPr id="18" name="Oval 17"/>
                <p:cNvSpPr/>
                <p:nvPr/>
              </p:nvSpPr>
              <p:spPr>
                <a:xfrm>
                  <a:off x="2788420" y="662849"/>
                  <a:ext cx="2032000" cy="833061"/>
                </a:xfrm>
                <a:prstGeom prst="ellipse">
                  <a:avLst/>
                </a:prstGeom>
                <a:solidFill>
                  <a:schemeClr val="accent3">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latin typeface="Calibri"/>
                  </a:endParaRPr>
                </a:p>
              </p:txBody>
            </p:sp>
            <p:sp>
              <p:nvSpPr>
                <p:cNvPr id="19" name="TextBox 18"/>
                <p:cNvSpPr txBox="1"/>
                <p:nvPr/>
              </p:nvSpPr>
              <p:spPr>
                <a:xfrm>
                  <a:off x="2798172" y="757772"/>
                  <a:ext cx="2012496" cy="715782"/>
                </a:xfrm>
                <a:prstGeom prst="rect">
                  <a:avLst/>
                </a:prstGeom>
                <a:noFill/>
              </p:spPr>
              <p:txBody>
                <a:bodyPr wrap="square" rtlCol="0">
                  <a:spAutoFit/>
                </a:bodyPr>
                <a:lstStyle/>
                <a:p>
                  <a:pPr algn="ctr"/>
                  <a:r>
                    <a:rPr lang="en-US" b="1" dirty="0" smtClean="0">
                      <a:solidFill>
                        <a:schemeClr val="accent3">
                          <a:lumMod val="50000"/>
                        </a:schemeClr>
                      </a:solidFill>
                    </a:rPr>
                    <a:t>List of known HERVK polymorphic loci [1][2]</a:t>
                  </a:r>
                  <a:endParaRPr lang="en-US" b="1" dirty="0">
                    <a:solidFill>
                      <a:schemeClr val="accent3">
                        <a:lumMod val="50000"/>
                      </a:schemeClr>
                    </a:solidFill>
                  </a:endParaRPr>
                </a:p>
              </p:txBody>
            </p:sp>
          </p:grpSp>
        </p:grpSp>
        <p:grpSp>
          <p:nvGrpSpPr>
            <p:cNvPr id="52" name="Group 51"/>
            <p:cNvGrpSpPr/>
            <p:nvPr/>
          </p:nvGrpSpPr>
          <p:grpSpPr>
            <a:xfrm>
              <a:off x="5655581" y="3096265"/>
              <a:ext cx="2032000" cy="1397000"/>
              <a:chOff x="1719223" y="3379587"/>
              <a:chExt cx="2587374" cy="1258823"/>
            </a:xfrm>
          </p:grpSpPr>
          <p:sp>
            <p:nvSpPr>
              <p:cNvPr id="14" name="Oval 13"/>
              <p:cNvSpPr/>
              <p:nvPr/>
            </p:nvSpPr>
            <p:spPr>
              <a:xfrm>
                <a:off x="1719223" y="3379587"/>
                <a:ext cx="2587374" cy="1258823"/>
              </a:xfrm>
              <a:prstGeom prst="ellipse">
                <a:avLst/>
              </a:prstGeom>
              <a:solidFill>
                <a:schemeClr val="accent3">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prstClr val="white"/>
                  </a:solidFill>
                  <a:latin typeface="Calibri"/>
                </a:endParaRPr>
              </a:p>
            </p:txBody>
          </p:sp>
          <p:sp>
            <p:nvSpPr>
              <p:cNvPr id="50" name="TextBox 49"/>
              <p:cNvSpPr txBox="1"/>
              <p:nvPr/>
            </p:nvSpPr>
            <p:spPr>
              <a:xfrm>
                <a:off x="1822205" y="3468197"/>
                <a:ext cx="2381412" cy="1081605"/>
              </a:xfrm>
              <a:prstGeom prst="rect">
                <a:avLst/>
              </a:prstGeom>
              <a:noFill/>
            </p:spPr>
            <p:txBody>
              <a:bodyPr wrap="square" rtlCol="0">
                <a:spAutoFit/>
              </a:bodyPr>
              <a:lstStyle/>
              <a:p>
                <a:pPr algn="ctr"/>
                <a:r>
                  <a:rPr lang="en-US" b="1" dirty="0" smtClean="0">
                    <a:solidFill>
                      <a:schemeClr val="accent3">
                        <a:lumMod val="50000"/>
                      </a:schemeClr>
                    </a:solidFill>
                  </a:rPr>
                  <a:t>Look for </a:t>
                </a:r>
              </a:p>
              <a:p>
                <a:pPr algn="ctr"/>
                <a:r>
                  <a:rPr lang="en-US" b="1" dirty="0" smtClean="0">
                    <a:solidFill>
                      <a:schemeClr val="accent3">
                        <a:lumMod val="50000"/>
                      </a:schemeClr>
                    </a:solidFill>
                  </a:rPr>
                  <a:t>Presence or absence of the HERVK copy</a:t>
                </a:r>
              </a:p>
            </p:txBody>
          </p:sp>
        </p:grpSp>
        <p:grpSp>
          <p:nvGrpSpPr>
            <p:cNvPr id="66" name="Group 65"/>
            <p:cNvGrpSpPr/>
            <p:nvPr/>
          </p:nvGrpSpPr>
          <p:grpSpPr>
            <a:xfrm>
              <a:off x="5319455" y="2403774"/>
              <a:ext cx="2704253" cy="692491"/>
              <a:chOff x="4609592" y="-32671504"/>
              <a:chExt cx="2704253" cy="8587447"/>
            </a:xfrm>
          </p:grpSpPr>
          <p:cxnSp>
            <p:nvCxnSpPr>
              <p:cNvPr id="10" name="Straight Arrow Connector 9"/>
              <p:cNvCxnSpPr>
                <a:stCxn id="6" idx="4"/>
              </p:cNvCxnSpPr>
              <p:nvPr/>
            </p:nvCxnSpPr>
            <p:spPr>
              <a:xfrm>
                <a:off x="4609592" y="-32671479"/>
                <a:ext cx="1352126" cy="4358152"/>
              </a:xfrm>
              <a:prstGeom prst="straightConnector1">
                <a:avLst/>
              </a:prstGeom>
              <a:ln w="19050" cmpd="sng">
                <a:solidFill>
                  <a:srgbClr val="000000"/>
                </a:solidFill>
                <a:tailEnd type="non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8" idx="4"/>
              </p:cNvCxnSpPr>
              <p:nvPr/>
            </p:nvCxnSpPr>
            <p:spPr>
              <a:xfrm flipH="1">
                <a:off x="5961719" y="-32671504"/>
                <a:ext cx="1352126" cy="4358177"/>
              </a:xfrm>
              <a:prstGeom prst="straightConnector1">
                <a:avLst/>
              </a:prstGeom>
              <a:ln w="19050" cmpd="sng">
                <a:solidFill>
                  <a:srgbClr val="000000"/>
                </a:solidFill>
                <a:tailEnd type="none" w="lg" len="lg"/>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a:endCxn id="14" idx="0"/>
              </p:cNvCxnSpPr>
              <p:nvPr/>
            </p:nvCxnSpPr>
            <p:spPr>
              <a:xfrm flipH="1">
                <a:off x="5961718" y="-28313327"/>
                <a:ext cx="1" cy="4229270"/>
              </a:xfrm>
              <a:prstGeom prst="straightConnector1">
                <a:avLst/>
              </a:prstGeom>
              <a:ln w="19050" cmpd="sng">
                <a:solidFill>
                  <a:srgbClr val="000000"/>
                </a:solidFill>
                <a:tailEnd type="triangle" w="lg" len="lg"/>
              </a:ln>
            </p:spPr>
            <p:style>
              <a:lnRef idx="1">
                <a:schemeClr val="accent1"/>
              </a:lnRef>
              <a:fillRef idx="0">
                <a:schemeClr val="accent1"/>
              </a:fillRef>
              <a:effectRef idx="0">
                <a:schemeClr val="accent1"/>
              </a:effectRef>
              <a:fontRef idx="minor">
                <a:schemeClr val="tx1"/>
              </a:fontRef>
            </p:style>
          </p:cxnSp>
        </p:grpSp>
      </p:grpSp>
      <p:sp>
        <p:nvSpPr>
          <p:cNvPr id="69" name="TextBox 68"/>
          <p:cNvSpPr txBox="1"/>
          <p:nvPr/>
        </p:nvSpPr>
        <p:spPr>
          <a:xfrm>
            <a:off x="393019" y="4665456"/>
            <a:ext cx="8340687" cy="369332"/>
          </a:xfrm>
          <a:prstGeom prst="rect">
            <a:avLst/>
          </a:prstGeom>
          <a:noFill/>
        </p:spPr>
        <p:txBody>
          <a:bodyPr wrap="square" rtlCol="0">
            <a:spAutoFit/>
          </a:bodyPr>
          <a:lstStyle/>
          <a:p>
            <a:r>
              <a:rPr lang="en-US" dirty="0" smtClean="0">
                <a:sym typeface="Wingdings"/>
              </a:rPr>
              <a:t> </a:t>
            </a:r>
            <a:r>
              <a:rPr lang="en-US" dirty="0">
                <a:sym typeface="Wingdings"/>
              </a:rPr>
              <a:t>H</a:t>
            </a:r>
            <a:r>
              <a:rPr lang="en-US" dirty="0" smtClean="0"/>
              <a:t>omology based search (BLAST, </a:t>
            </a:r>
            <a:r>
              <a:rPr lang="en-US" dirty="0" err="1" smtClean="0"/>
              <a:t>kmer</a:t>
            </a:r>
            <a:r>
              <a:rPr lang="en-US" dirty="0" smtClean="0"/>
              <a:t> based search) of the junctions or empty sites</a:t>
            </a:r>
            <a:endParaRPr lang="en-US" dirty="0"/>
          </a:p>
        </p:txBody>
      </p:sp>
      <p:sp>
        <p:nvSpPr>
          <p:cNvPr id="91" name="TextBox 90"/>
          <p:cNvSpPr txBox="1"/>
          <p:nvPr/>
        </p:nvSpPr>
        <p:spPr>
          <a:xfrm>
            <a:off x="152463" y="6340866"/>
            <a:ext cx="2723823" cy="276999"/>
          </a:xfrm>
          <a:prstGeom prst="rect">
            <a:avLst/>
          </a:prstGeom>
          <a:noFill/>
        </p:spPr>
        <p:txBody>
          <a:bodyPr wrap="none" rtlCol="0">
            <a:spAutoFit/>
          </a:bodyPr>
          <a:lstStyle/>
          <a:p>
            <a:r>
              <a:rPr lang="en-US" sz="1200" dirty="0" smtClean="0"/>
              <a:t>Flanking DNA, human reference genome</a:t>
            </a:r>
            <a:endParaRPr lang="en-US" sz="1200" dirty="0"/>
          </a:p>
        </p:txBody>
      </p:sp>
      <p:sp>
        <p:nvSpPr>
          <p:cNvPr id="95" name="Rectangle 94"/>
          <p:cNvSpPr/>
          <p:nvPr/>
        </p:nvSpPr>
        <p:spPr>
          <a:xfrm>
            <a:off x="65441" y="6431760"/>
            <a:ext cx="127000" cy="127000"/>
          </a:xfrm>
          <a:prstGeom prst="rect">
            <a:avLst/>
          </a:prstGeom>
          <a:solidFill>
            <a:schemeClr val="bg1">
              <a:lumMod val="50000"/>
            </a:schemeClr>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96" name="TextBox 95"/>
          <p:cNvSpPr txBox="1"/>
          <p:nvPr/>
        </p:nvSpPr>
        <p:spPr>
          <a:xfrm>
            <a:off x="152463" y="6558397"/>
            <a:ext cx="2185214" cy="276999"/>
          </a:xfrm>
          <a:prstGeom prst="rect">
            <a:avLst/>
          </a:prstGeom>
          <a:noFill/>
        </p:spPr>
        <p:txBody>
          <a:bodyPr wrap="none" rtlCol="0">
            <a:spAutoFit/>
          </a:bodyPr>
          <a:lstStyle/>
          <a:p>
            <a:r>
              <a:rPr lang="en-US" sz="1200" dirty="0" smtClean="0"/>
              <a:t>Flanking DNA, </a:t>
            </a:r>
            <a:r>
              <a:rPr lang="en-US" sz="1200" dirty="0" err="1" smtClean="0"/>
              <a:t>SubjectZ</a:t>
            </a:r>
            <a:r>
              <a:rPr lang="en-US" sz="1200" dirty="0" smtClean="0"/>
              <a:t> genome</a:t>
            </a:r>
            <a:endParaRPr lang="en-US" sz="1200" dirty="0"/>
          </a:p>
        </p:txBody>
      </p:sp>
      <p:sp>
        <p:nvSpPr>
          <p:cNvPr id="97" name="Rectangle 96"/>
          <p:cNvSpPr/>
          <p:nvPr/>
        </p:nvSpPr>
        <p:spPr>
          <a:xfrm>
            <a:off x="65441" y="6653716"/>
            <a:ext cx="127000" cy="127000"/>
          </a:xfrm>
          <a:prstGeom prst="rect">
            <a:avLst/>
          </a:prstGeom>
          <a:solidFill>
            <a:srgbClr val="4BACC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32" name="Rectangle 131"/>
          <p:cNvSpPr/>
          <p:nvPr/>
        </p:nvSpPr>
        <p:spPr>
          <a:xfrm>
            <a:off x="65441" y="5987850"/>
            <a:ext cx="127000" cy="127000"/>
          </a:xfrm>
          <a:prstGeom prst="rect">
            <a:avLst/>
          </a:prstGeom>
          <a:solidFill>
            <a:srgbClr val="F7964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34" name="Rectangle 133"/>
          <p:cNvSpPr/>
          <p:nvPr/>
        </p:nvSpPr>
        <p:spPr>
          <a:xfrm>
            <a:off x="65441" y="6209805"/>
            <a:ext cx="127000" cy="127000"/>
          </a:xfrm>
          <a:prstGeom prst="rect">
            <a:avLst/>
          </a:prstGeom>
          <a:solidFill>
            <a:schemeClr val="accent4"/>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sp>
        <p:nvSpPr>
          <p:cNvPr id="135" name="TextBox 134"/>
          <p:cNvSpPr txBox="1"/>
          <p:nvPr/>
        </p:nvSpPr>
        <p:spPr>
          <a:xfrm>
            <a:off x="152463" y="5905802"/>
            <a:ext cx="2826415" cy="276999"/>
          </a:xfrm>
          <a:prstGeom prst="rect">
            <a:avLst/>
          </a:prstGeom>
          <a:noFill/>
        </p:spPr>
        <p:txBody>
          <a:bodyPr wrap="none" rtlCol="0">
            <a:spAutoFit/>
          </a:bodyPr>
          <a:lstStyle/>
          <a:p>
            <a:r>
              <a:rPr lang="en-US" sz="1200" dirty="0" smtClean="0"/>
              <a:t>Long Terminal Repeats of the HERVH copy</a:t>
            </a:r>
            <a:endParaRPr lang="en-US" sz="1200" dirty="0"/>
          </a:p>
        </p:txBody>
      </p:sp>
      <p:sp>
        <p:nvSpPr>
          <p:cNvPr id="139" name="TextBox 138"/>
          <p:cNvSpPr txBox="1"/>
          <p:nvPr/>
        </p:nvSpPr>
        <p:spPr>
          <a:xfrm>
            <a:off x="152463" y="6123334"/>
            <a:ext cx="2274982" cy="276999"/>
          </a:xfrm>
          <a:prstGeom prst="rect">
            <a:avLst/>
          </a:prstGeom>
          <a:noFill/>
        </p:spPr>
        <p:txBody>
          <a:bodyPr wrap="none" rtlCol="0">
            <a:spAutoFit/>
          </a:bodyPr>
          <a:lstStyle/>
          <a:p>
            <a:r>
              <a:rPr lang="en-US" sz="1200" dirty="0" smtClean="0"/>
              <a:t>Coding region of the HERVH copy</a:t>
            </a:r>
            <a:endParaRPr lang="en-US" sz="1200" dirty="0"/>
          </a:p>
        </p:txBody>
      </p:sp>
      <p:sp>
        <p:nvSpPr>
          <p:cNvPr id="81" name="Rectangle 80"/>
          <p:cNvSpPr/>
          <p:nvPr/>
        </p:nvSpPr>
        <p:spPr>
          <a:xfrm>
            <a:off x="184511" y="3912548"/>
            <a:ext cx="1687956" cy="119411"/>
          </a:xfrm>
          <a:prstGeom prst="rect">
            <a:avLst/>
          </a:prstGeom>
          <a:solidFill>
            <a:schemeClr val="accent5"/>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p>
        </p:txBody>
      </p:sp>
      <p:grpSp>
        <p:nvGrpSpPr>
          <p:cNvPr id="7" name="Group 6"/>
          <p:cNvGrpSpPr/>
          <p:nvPr/>
        </p:nvGrpSpPr>
        <p:grpSpPr>
          <a:xfrm flipV="1">
            <a:off x="689270" y="3627118"/>
            <a:ext cx="2366394" cy="458581"/>
            <a:chOff x="689270" y="3662685"/>
            <a:chExt cx="2366394" cy="458581"/>
          </a:xfrm>
        </p:grpSpPr>
        <p:grpSp>
          <p:nvGrpSpPr>
            <p:cNvPr id="89" name="Group 88"/>
            <p:cNvGrpSpPr/>
            <p:nvPr/>
          </p:nvGrpSpPr>
          <p:grpSpPr>
            <a:xfrm>
              <a:off x="689270" y="3846671"/>
              <a:ext cx="2366394" cy="274595"/>
              <a:chOff x="5569072" y="1958474"/>
              <a:chExt cx="2366394" cy="274595"/>
            </a:xfrm>
          </p:grpSpPr>
          <p:cxnSp>
            <p:nvCxnSpPr>
              <p:cNvPr id="73" name="Straight Arrow Connector 72"/>
              <p:cNvCxnSpPr/>
              <p:nvPr/>
            </p:nvCxnSpPr>
            <p:spPr>
              <a:xfrm>
                <a:off x="6752268" y="1960432"/>
                <a:ext cx="1183198" cy="272637"/>
              </a:xfrm>
              <a:prstGeom prst="straightConnector1">
                <a:avLst/>
              </a:prstGeom>
              <a:ln w="19050" cmpd="sng">
                <a:solidFill>
                  <a:srgbClr val="FF6600"/>
                </a:solidFill>
                <a:prstDash val="sysDash"/>
                <a:tailEnd type="none"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H="1">
                <a:off x="5569072" y="1958474"/>
                <a:ext cx="1183196" cy="261536"/>
              </a:xfrm>
              <a:prstGeom prst="straightConnector1">
                <a:avLst/>
              </a:prstGeom>
              <a:ln w="19050" cmpd="sng">
                <a:solidFill>
                  <a:srgbClr val="FF6600"/>
                </a:solidFill>
                <a:prstDash val="sysDash"/>
                <a:tailEnd type="none" w="lg" len="lg"/>
              </a:ln>
            </p:spPr>
            <p:style>
              <a:lnRef idx="1">
                <a:schemeClr val="accent1"/>
              </a:lnRef>
              <a:fillRef idx="0">
                <a:schemeClr val="accent1"/>
              </a:fillRef>
              <a:effectRef idx="0">
                <a:schemeClr val="accent1"/>
              </a:effectRef>
              <a:fontRef idx="minor">
                <a:schemeClr val="tx1"/>
              </a:fontRef>
            </p:style>
          </p:cxnSp>
        </p:grpSp>
        <p:cxnSp>
          <p:nvCxnSpPr>
            <p:cNvPr id="87" name="Straight Arrow Connector 86"/>
            <p:cNvCxnSpPr/>
            <p:nvPr/>
          </p:nvCxnSpPr>
          <p:spPr>
            <a:xfrm>
              <a:off x="1872467" y="3662685"/>
              <a:ext cx="0" cy="173168"/>
            </a:xfrm>
            <a:prstGeom prst="straightConnector1">
              <a:avLst/>
            </a:prstGeom>
            <a:ln w="19050" cmpd="sng">
              <a:solidFill>
                <a:srgbClr val="FF6600"/>
              </a:solidFill>
              <a:prstDash val="sysDash"/>
              <a:tailEnd type="none"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72944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603" y="98520"/>
            <a:ext cx="4593997" cy="369332"/>
          </a:xfrm>
          <a:prstGeom prst="rect">
            <a:avLst/>
          </a:prstGeom>
          <a:solidFill>
            <a:schemeClr val="bg1"/>
          </a:solidFill>
          <a:ln>
            <a:solidFill>
              <a:schemeClr val="tx1"/>
            </a:solidFill>
          </a:ln>
          <a:effectLst>
            <a:outerShdw blurRad="50800" dist="38100" dir="2700000">
              <a:srgbClr val="000000">
                <a:alpha val="43000"/>
              </a:srgbClr>
            </a:outerShdw>
          </a:effectLst>
        </p:spPr>
        <p:txBody>
          <a:bodyPr wrap="square" rtlCol="0">
            <a:spAutoFit/>
          </a:bodyPr>
          <a:lstStyle/>
          <a:p>
            <a:r>
              <a:rPr lang="en-US" b="1" dirty="0" smtClean="0"/>
              <a:t>Case 1. HERVK copy is present in the reference</a:t>
            </a:r>
            <a:endParaRPr lang="en-US" b="1" dirty="0"/>
          </a:p>
        </p:txBody>
      </p:sp>
      <p:sp>
        <p:nvSpPr>
          <p:cNvPr id="8" name="TextBox 7"/>
          <p:cNvSpPr txBox="1"/>
          <p:nvPr/>
        </p:nvSpPr>
        <p:spPr>
          <a:xfrm>
            <a:off x="6492240" y="1442721"/>
            <a:ext cx="2509520" cy="1754327"/>
          </a:xfrm>
          <a:prstGeom prst="rect">
            <a:avLst/>
          </a:prstGeom>
          <a:noFill/>
        </p:spPr>
        <p:txBody>
          <a:bodyPr wrap="square" rtlCol="0">
            <a:spAutoFit/>
          </a:bodyPr>
          <a:lstStyle/>
          <a:p>
            <a:r>
              <a:rPr lang="en-US" dirty="0" smtClean="0"/>
              <a:t>5’ region: some reads map to the LTR, probably spurious mapping. No read spans the flanking DNA and the LTR.</a:t>
            </a:r>
            <a:endParaRPr lang="en-US" dirty="0"/>
          </a:p>
        </p:txBody>
      </p:sp>
      <p:sp>
        <p:nvSpPr>
          <p:cNvPr id="9" name="TextBox 8"/>
          <p:cNvSpPr txBox="1"/>
          <p:nvPr/>
        </p:nvSpPr>
        <p:spPr>
          <a:xfrm>
            <a:off x="79603" y="525046"/>
            <a:ext cx="8672166" cy="338554"/>
          </a:xfrm>
          <a:prstGeom prst="rect">
            <a:avLst/>
          </a:prstGeom>
          <a:noFill/>
        </p:spPr>
        <p:txBody>
          <a:bodyPr wrap="none" rtlCol="0">
            <a:spAutoFit/>
          </a:bodyPr>
          <a:lstStyle/>
          <a:p>
            <a:r>
              <a:rPr lang="en-US" sz="1600" dirty="0" smtClean="0"/>
              <a:t>Screenshot of the UCSC genome browser, with reads from </a:t>
            </a:r>
            <a:r>
              <a:rPr lang="en-US" sz="1600" dirty="0" err="1" smtClean="0"/>
              <a:t>SubjectZ</a:t>
            </a:r>
            <a:r>
              <a:rPr lang="en-US" sz="1600" dirty="0" smtClean="0"/>
              <a:t> loaded as a track (in red and blue)</a:t>
            </a:r>
            <a:endParaRPr lang="en-US" sz="1600" dirty="0"/>
          </a:p>
        </p:txBody>
      </p:sp>
      <p:sp>
        <p:nvSpPr>
          <p:cNvPr id="10" name="TextBox 9"/>
          <p:cNvSpPr txBox="1"/>
          <p:nvPr/>
        </p:nvSpPr>
        <p:spPr>
          <a:xfrm>
            <a:off x="79603" y="912614"/>
            <a:ext cx="4815516" cy="369332"/>
          </a:xfrm>
          <a:prstGeom prst="rect">
            <a:avLst/>
          </a:prstGeom>
          <a:noFill/>
        </p:spPr>
        <p:txBody>
          <a:bodyPr wrap="none" rtlCol="0">
            <a:spAutoFit/>
          </a:bodyPr>
          <a:lstStyle/>
          <a:p>
            <a:r>
              <a:rPr lang="en-US" dirty="0" smtClean="0"/>
              <a:t>Ex. Locus </a:t>
            </a:r>
            <a:r>
              <a:rPr lang="en-US" dirty="0" smtClean="0">
                <a:solidFill>
                  <a:srgbClr val="000000"/>
                </a:solidFill>
                <a:ea typeface="Calibri"/>
                <a:cs typeface="Calibri"/>
              </a:rPr>
              <a:t>8p23.1a, 5’ is at </a:t>
            </a:r>
            <a:r>
              <a:rPr lang="en-US" dirty="0" smtClean="0"/>
              <a:t>chr8</a:t>
            </a:r>
            <a:r>
              <a:rPr lang="en-US" dirty="0"/>
              <a:t>:</a:t>
            </a:r>
            <a:r>
              <a:rPr lang="en-US" dirty="0" smtClean="0"/>
              <a:t>7,355,392 in hg19 </a:t>
            </a:r>
            <a:endParaRPr lang="en-US" dirty="0"/>
          </a:p>
        </p:txBody>
      </p:sp>
      <p:pic>
        <p:nvPicPr>
          <p:cNvPr id="11" name="Picture 10" descr="8p23.1a_5'.png"/>
          <p:cNvPicPr>
            <a:picLocks noChangeAspect="1"/>
          </p:cNvPicPr>
          <p:nvPr/>
        </p:nvPicPr>
        <p:blipFill rotWithShape="1">
          <a:blip r:embed="rId2">
            <a:extLst>
              <a:ext uri="{28A0092B-C50C-407E-A947-70E740481C1C}">
                <a14:useLocalDpi xmlns:a14="http://schemas.microsoft.com/office/drawing/2010/main" val="0"/>
              </a:ext>
            </a:extLst>
          </a:blip>
          <a:srcRect b="3972"/>
          <a:stretch/>
        </p:blipFill>
        <p:spPr>
          <a:xfrm>
            <a:off x="50800" y="1442721"/>
            <a:ext cx="6285446" cy="2753360"/>
          </a:xfrm>
          <a:prstGeom prst="rect">
            <a:avLst/>
          </a:prstGeom>
        </p:spPr>
      </p:pic>
      <p:pic>
        <p:nvPicPr>
          <p:cNvPr id="12" name="Picture 11" descr="8p23.1a_3'.png"/>
          <p:cNvPicPr>
            <a:picLocks noChangeAspect="1"/>
          </p:cNvPicPr>
          <p:nvPr/>
        </p:nvPicPr>
        <p:blipFill rotWithShape="1">
          <a:blip r:embed="rId3">
            <a:extLst>
              <a:ext uri="{28A0092B-C50C-407E-A947-70E740481C1C}">
                <a14:useLocalDpi xmlns:a14="http://schemas.microsoft.com/office/drawing/2010/main" val="0"/>
              </a:ext>
            </a:extLst>
          </a:blip>
          <a:srcRect b="6225"/>
          <a:stretch/>
        </p:blipFill>
        <p:spPr>
          <a:xfrm>
            <a:off x="2834639" y="4456744"/>
            <a:ext cx="6285447" cy="1954217"/>
          </a:xfrm>
          <a:prstGeom prst="rect">
            <a:avLst/>
          </a:prstGeom>
        </p:spPr>
      </p:pic>
      <p:sp>
        <p:nvSpPr>
          <p:cNvPr id="13" name="TextBox 12"/>
          <p:cNvSpPr txBox="1"/>
          <p:nvPr/>
        </p:nvSpPr>
        <p:spPr>
          <a:xfrm>
            <a:off x="325120" y="4456744"/>
            <a:ext cx="2509520" cy="1754327"/>
          </a:xfrm>
          <a:prstGeom prst="rect">
            <a:avLst/>
          </a:prstGeom>
          <a:noFill/>
        </p:spPr>
        <p:txBody>
          <a:bodyPr wrap="square" rtlCol="0">
            <a:spAutoFit/>
          </a:bodyPr>
          <a:lstStyle/>
          <a:p>
            <a:r>
              <a:rPr lang="en-US" dirty="0" smtClean="0"/>
              <a:t>3’ region: some reads map to the LTR, probably spurious mapping. No read spans the LTR and the flanking DNA</a:t>
            </a:r>
            <a:endParaRPr lang="en-US" dirty="0"/>
          </a:p>
        </p:txBody>
      </p:sp>
      <p:sp>
        <p:nvSpPr>
          <p:cNvPr id="14" name="TextBox 13"/>
          <p:cNvSpPr txBox="1"/>
          <p:nvPr/>
        </p:nvSpPr>
        <p:spPr>
          <a:xfrm>
            <a:off x="3629938" y="6066675"/>
            <a:ext cx="1402948" cy="261610"/>
          </a:xfrm>
          <a:prstGeom prst="rect">
            <a:avLst/>
          </a:prstGeom>
          <a:noFill/>
        </p:spPr>
        <p:txBody>
          <a:bodyPr wrap="none" rtlCol="0">
            <a:spAutoFit/>
          </a:bodyPr>
          <a:lstStyle/>
          <a:p>
            <a:r>
              <a:rPr lang="en-US" sz="1100" dirty="0" smtClean="0"/>
              <a:t>MAPPABILITY IS LOW</a:t>
            </a:r>
            <a:endParaRPr lang="en-US" sz="1100" dirty="0"/>
          </a:p>
        </p:txBody>
      </p:sp>
      <p:sp>
        <p:nvSpPr>
          <p:cNvPr id="15" name="TextBox 14"/>
          <p:cNvSpPr txBox="1"/>
          <p:nvPr/>
        </p:nvSpPr>
        <p:spPr>
          <a:xfrm>
            <a:off x="4442738" y="3848055"/>
            <a:ext cx="1402948" cy="261610"/>
          </a:xfrm>
          <a:prstGeom prst="rect">
            <a:avLst/>
          </a:prstGeom>
          <a:noFill/>
        </p:spPr>
        <p:txBody>
          <a:bodyPr wrap="none" rtlCol="0">
            <a:spAutoFit/>
          </a:bodyPr>
          <a:lstStyle/>
          <a:p>
            <a:r>
              <a:rPr lang="en-US" sz="1100" dirty="0" smtClean="0"/>
              <a:t>MAPPABILITY IS LOW</a:t>
            </a:r>
            <a:endParaRPr lang="en-US" sz="1100" dirty="0"/>
          </a:p>
        </p:txBody>
      </p:sp>
      <p:sp>
        <p:nvSpPr>
          <p:cNvPr id="16" name="Rectangle 15"/>
          <p:cNvSpPr/>
          <p:nvPr/>
        </p:nvSpPr>
        <p:spPr>
          <a:xfrm>
            <a:off x="3522714" y="3412556"/>
            <a:ext cx="2813532" cy="195400"/>
          </a:xfrm>
          <a:prstGeom prst="rect">
            <a:avLst/>
          </a:prstGeom>
          <a:solidFill>
            <a:srgbClr val="F7964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LTR</a:t>
            </a:r>
            <a:endParaRPr lang="en-US" sz="1200" dirty="0"/>
          </a:p>
        </p:txBody>
      </p:sp>
      <p:sp>
        <p:nvSpPr>
          <p:cNvPr id="17" name="Rectangle 16"/>
          <p:cNvSpPr/>
          <p:nvPr/>
        </p:nvSpPr>
        <p:spPr>
          <a:xfrm>
            <a:off x="3241040" y="5640948"/>
            <a:ext cx="3564147" cy="195400"/>
          </a:xfrm>
          <a:prstGeom prst="rect">
            <a:avLst/>
          </a:prstGeom>
          <a:solidFill>
            <a:srgbClr val="F79646"/>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LTR</a:t>
            </a:r>
            <a:endParaRPr lang="en-US" sz="1200" dirty="0"/>
          </a:p>
        </p:txBody>
      </p:sp>
      <p:sp>
        <p:nvSpPr>
          <p:cNvPr id="18" name="TextBox 17"/>
          <p:cNvSpPr txBox="1"/>
          <p:nvPr/>
        </p:nvSpPr>
        <p:spPr>
          <a:xfrm>
            <a:off x="6065520" y="6066675"/>
            <a:ext cx="1423318" cy="261610"/>
          </a:xfrm>
          <a:prstGeom prst="rect">
            <a:avLst/>
          </a:prstGeom>
          <a:noFill/>
        </p:spPr>
        <p:txBody>
          <a:bodyPr wrap="none" rtlCol="0">
            <a:spAutoFit/>
          </a:bodyPr>
          <a:lstStyle/>
          <a:p>
            <a:r>
              <a:rPr lang="en-US" sz="1100" dirty="0" smtClean="0">
                <a:solidFill>
                  <a:schemeClr val="bg1"/>
                </a:solidFill>
              </a:rPr>
              <a:t>MAPPABILITY IS HIGH</a:t>
            </a:r>
            <a:endParaRPr lang="en-US" sz="1100" dirty="0">
              <a:solidFill>
                <a:schemeClr val="bg1"/>
              </a:solidFill>
            </a:endParaRPr>
          </a:p>
        </p:txBody>
      </p:sp>
      <p:sp>
        <p:nvSpPr>
          <p:cNvPr id="19" name="TextBox 18"/>
          <p:cNvSpPr txBox="1"/>
          <p:nvPr/>
        </p:nvSpPr>
        <p:spPr>
          <a:xfrm>
            <a:off x="2663820" y="3848055"/>
            <a:ext cx="1423318" cy="261610"/>
          </a:xfrm>
          <a:prstGeom prst="rect">
            <a:avLst/>
          </a:prstGeom>
          <a:noFill/>
        </p:spPr>
        <p:txBody>
          <a:bodyPr wrap="none" rtlCol="0">
            <a:spAutoFit/>
          </a:bodyPr>
          <a:lstStyle/>
          <a:p>
            <a:r>
              <a:rPr lang="en-US" sz="1100" dirty="0" smtClean="0">
                <a:solidFill>
                  <a:schemeClr val="bg1"/>
                </a:solidFill>
              </a:rPr>
              <a:t>MAPPABILITY IS HIGH</a:t>
            </a:r>
            <a:endParaRPr lang="en-US" sz="1100" dirty="0">
              <a:solidFill>
                <a:schemeClr val="bg1"/>
              </a:solidFill>
            </a:endParaRPr>
          </a:p>
        </p:txBody>
      </p:sp>
      <p:sp>
        <p:nvSpPr>
          <p:cNvPr id="2" name="Rectangle 1"/>
          <p:cNvSpPr/>
          <p:nvPr/>
        </p:nvSpPr>
        <p:spPr>
          <a:xfrm>
            <a:off x="6478994" y="6502122"/>
            <a:ext cx="2676259" cy="369332"/>
          </a:xfrm>
          <a:prstGeom prst="rect">
            <a:avLst/>
          </a:prstGeom>
        </p:spPr>
        <p:txBody>
          <a:bodyPr wrap="none">
            <a:spAutoFit/>
          </a:bodyPr>
          <a:lstStyle/>
          <a:p>
            <a:r>
              <a:rPr lang="en-US" dirty="0" smtClean="0">
                <a:solidFill>
                  <a:schemeClr val="bg1">
                    <a:lumMod val="50000"/>
                  </a:schemeClr>
                </a:solidFill>
              </a:rPr>
              <a:t>Thanks</a:t>
            </a:r>
            <a:r>
              <a:rPr lang="en-US" dirty="0">
                <a:solidFill>
                  <a:schemeClr val="bg1">
                    <a:lumMod val="50000"/>
                  </a:schemeClr>
                </a:solidFill>
              </a:rPr>
              <a:t>: Edward B. </a:t>
            </a:r>
            <a:r>
              <a:rPr lang="en-US" dirty="0" err="1">
                <a:solidFill>
                  <a:schemeClr val="bg1">
                    <a:lumMod val="50000"/>
                  </a:schemeClr>
                </a:solidFill>
              </a:rPr>
              <a:t>Chuong</a:t>
            </a:r>
            <a:endParaRPr lang="en-US" dirty="0">
              <a:solidFill>
                <a:schemeClr val="bg1">
                  <a:lumMod val="50000"/>
                </a:schemeClr>
              </a:solidFill>
            </a:endParaRPr>
          </a:p>
        </p:txBody>
      </p:sp>
    </p:spTree>
    <p:extLst>
      <p:ext uri="{BB962C8B-B14F-4D97-AF65-F5344CB8AC3E}">
        <p14:creationId xmlns:p14="http://schemas.microsoft.com/office/powerpoint/2010/main" val="2658006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9603" y="98520"/>
            <a:ext cx="4593997" cy="369332"/>
          </a:xfrm>
          <a:prstGeom prst="rect">
            <a:avLst/>
          </a:prstGeom>
          <a:solidFill>
            <a:schemeClr val="bg1"/>
          </a:solidFill>
          <a:ln>
            <a:solidFill>
              <a:schemeClr val="tx1"/>
            </a:solidFill>
          </a:ln>
          <a:effectLst>
            <a:outerShdw blurRad="50800" dist="38100" dir="2700000">
              <a:srgbClr val="000000">
                <a:alpha val="43000"/>
              </a:srgbClr>
            </a:outerShdw>
          </a:effectLst>
        </p:spPr>
        <p:txBody>
          <a:bodyPr wrap="square" rtlCol="0">
            <a:spAutoFit/>
          </a:bodyPr>
          <a:lstStyle/>
          <a:p>
            <a:r>
              <a:rPr lang="en-US" b="1" dirty="0" smtClean="0"/>
              <a:t>Case 2. HERVK copy is absent in the reference</a:t>
            </a:r>
            <a:endParaRPr lang="en-US" b="1" dirty="0"/>
          </a:p>
        </p:txBody>
      </p:sp>
      <p:pic>
        <p:nvPicPr>
          <p:cNvPr id="2" name="Picture 1" descr="6q2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02080"/>
            <a:ext cx="9144000" cy="5031648"/>
          </a:xfrm>
          <a:prstGeom prst="rect">
            <a:avLst/>
          </a:prstGeom>
        </p:spPr>
      </p:pic>
      <p:sp>
        <p:nvSpPr>
          <p:cNvPr id="3" name="TextBox 2"/>
          <p:cNvSpPr txBox="1"/>
          <p:nvPr/>
        </p:nvSpPr>
        <p:spPr>
          <a:xfrm>
            <a:off x="79603" y="525046"/>
            <a:ext cx="8672166" cy="338554"/>
          </a:xfrm>
          <a:prstGeom prst="rect">
            <a:avLst/>
          </a:prstGeom>
          <a:noFill/>
        </p:spPr>
        <p:txBody>
          <a:bodyPr wrap="none" rtlCol="0">
            <a:spAutoFit/>
          </a:bodyPr>
          <a:lstStyle/>
          <a:p>
            <a:r>
              <a:rPr lang="en-US" sz="1600" dirty="0" smtClean="0"/>
              <a:t>Screenshot of the UCSC genome browser, with reads from </a:t>
            </a:r>
            <a:r>
              <a:rPr lang="en-US" sz="1600" dirty="0" err="1" smtClean="0"/>
              <a:t>SubjectZ</a:t>
            </a:r>
            <a:r>
              <a:rPr lang="en-US" sz="1600" dirty="0" smtClean="0"/>
              <a:t> loaded as a track (in red and blue)</a:t>
            </a:r>
            <a:endParaRPr lang="en-US" sz="1600" dirty="0"/>
          </a:p>
        </p:txBody>
      </p:sp>
      <p:sp>
        <p:nvSpPr>
          <p:cNvPr id="5" name="TextBox 4"/>
          <p:cNvSpPr txBox="1"/>
          <p:nvPr/>
        </p:nvSpPr>
        <p:spPr>
          <a:xfrm>
            <a:off x="79603" y="912614"/>
            <a:ext cx="4366135" cy="369332"/>
          </a:xfrm>
          <a:prstGeom prst="rect">
            <a:avLst/>
          </a:prstGeom>
          <a:noFill/>
        </p:spPr>
        <p:txBody>
          <a:bodyPr wrap="none" rtlCol="0">
            <a:spAutoFit/>
          </a:bodyPr>
          <a:lstStyle/>
          <a:p>
            <a:r>
              <a:rPr lang="en-US" dirty="0" smtClean="0"/>
              <a:t>Ex. Locus </a:t>
            </a:r>
            <a:r>
              <a:rPr lang="en-US" dirty="0" smtClean="0">
                <a:solidFill>
                  <a:srgbClr val="000000"/>
                </a:solidFill>
                <a:ea typeface="Calibri"/>
                <a:cs typeface="Calibri"/>
              </a:rPr>
              <a:t>6q26, at </a:t>
            </a:r>
            <a:r>
              <a:rPr lang="en-US" dirty="0" smtClean="0"/>
              <a:t>chr6:161,270,899 in hg19 </a:t>
            </a:r>
            <a:endParaRPr lang="en-US" dirty="0"/>
          </a:p>
        </p:txBody>
      </p:sp>
      <p:sp>
        <p:nvSpPr>
          <p:cNvPr id="8" name="TextBox 7"/>
          <p:cNvSpPr txBox="1"/>
          <p:nvPr/>
        </p:nvSpPr>
        <p:spPr>
          <a:xfrm>
            <a:off x="4328160" y="5834270"/>
            <a:ext cx="1423318" cy="261610"/>
          </a:xfrm>
          <a:prstGeom prst="rect">
            <a:avLst/>
          </a:prstGeom>
          <a:noFill/>
        </p:spPr>
        <p:txBody>
          <a:bodyPr wrap="none" rtlCol="0">
            <a:spAutoFit/>
          </a:bodyPr>
          <a:lstStyle/>
          <a:p>
            <a:r>
              <a:rPr lang="en-US" sz="1100" dirty="0" smtClean="0">
                <a:solidFill>
                  <a:schemeClr val="bg1"/>
                </a:solidFill>
              </a:rPr>
              <a:t>MAPPABILITY IS HIGH</a:t>
            </a:r>
            <a:endParaRPr lang="en-US" sz="1100" dirty="0">
              <a:solidFill>
                <a:schemeClr val="bg1"/>
              </a:solidFill>
            </a:endParaRPr>
          </a:p>
        </p:txBody>
      </p:sp>
      <p:sp>
        <p:nvSpPr>
          <p:cNvPr id="10" name="Rectangle 9"/>
          <p:cNvSpPr/>
          <p:nvPr/>
        </p:nvSpPr>
        <p:spPr>
          <a:xfrm>
            <a:off x="6478994" y="6502122"/>
            <a:ext cx="2676259" cy="369332"/>
          </a:xfrm>
          <a:prstGeom prst="rect">
            <a:avLst/>
          </a:prstGeom>
        </p:spPr>
        <p:txBody>
          <a:bodyPr wrap="none">
            <a:spAutoFit/>
          </a:bodyPr>
          <a:lstStyle/>
          <a:p>
            <a:r>
              <a:rPr lang="en-US" dirty="0" smtClean="0">
                <a:solidFill>
                  <a:schemeClr val="bg1">
                    <a:lumMod val="50000"/>
                  </a:schemeClr>
                </a:solidFill>
              </a:rPr>
              <a:t>Thanks</a:t>
            </a:r>
            <a:r>
              <a:rPr lang="en-US" dirty="0">
                <a:solidFill>
                  <a:schemeClr val="bg1">
                    <a:lumMod val="50000"/>
                  </a:schemeClr>
                </a:solidFill>
              </a:rPr>
              <a:t>: Edward B. </a:t>
            </a:r>
            <a:r>
              <a:rPr lang="en-US" dirty="0" err="1">
                <a:solidFill>
                  <a:schemeClr val="bg1">
                    <a:lumMod val="50000"/>
                  </a:schemeClr>
                </a:solidFill>
              </a:rPr>
              <a:t>Chuong</a:t>
            </a:r>
            <a:endParaRPr lang="en-US" dirty="0">
              <a:solidFill>
                <a:schemeClr val="bg1">
                  <a:lumMod val="50000"/>
                </a:schemeClr>
              </a:solidFill>
            </a:endParaRPr>
          </a:p>
        </p:txBody>
      </p:sp>
    </p:spTree>
    <p:extLst>
      <p:ext uri="{BB962C8B-B14F-4D97-AF65-F5344CB8AC3E}">
        <p14:creationId xmlns:p14="http://schemas.microsoft.com/office/powerpoint/2010/main" val="1568497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1034" y="203200"/>
            <a:ext cx="3583032" cy="3631764"/>
          </a:xfrm>
          <a:prstGeom prst="rect">
            <a:avLst/>
          </a:prstGeom>
          <a:noFill/>
        </p:spPr>
        <p:txBody>
          <a:bodyPr wrap="none" rtlCol="0">
            <a:spAutoFit/>
          </a:bodyPr>
          <a:lstStyle/>
          <a:p>
            <a:r>
              <a:rPr lang="en-US" sz="3200" b="1" dirty="0" smtClean="0">
                <a:solidFill>
                  <a:schemeClr val="accent1">
                    <a:lumMod val="75000"/>
                  </a:schemeClr>
                </a:solidFill>
              </a:rPr>
              <a:t>ZIMMEROMME</a:t>
            </a:r>
          </a:p>
          <a:p>
            <a:endParaRPr lang="en-US" b="1" dirty="0" smtClean="0"/>
          </a:p>
          <a:p>
            <a:endParaRPr lang="en-US" b="1" dirty="0"/>
          </a:p>
          <a:p>
            <a:r>
              <a:rPr lang="en-US" b="1" dirty="0" smtClean="0"/>
              <a:t>Supplementary </a:t>
            </a:r>
            <a:r>
              <a:rPr lang="en-US" b="1" dirty="0"/>
              <a:t>material for </a:t>
            </a:r>
            <a:r>
              <a:rPr lang="en-US" b="1" dirty="0" smtClean="0"/>
              <a:t>Part 12</a:t>
            </a:r>
          </a:p>
          <a:p>
            <a:endParaRPr lang="en-US" b="1" dirty="0" smtClean="0"/>
          </a:p>
          <a:p>
            <a:r>
              <a:rPr lang="en-US" b="1" dirty="0" smtClean="0"/>
              <a:t>May 2016</a:t>
            </a:r>
            <a:endParaRPr lang="en-US" b="1" dirty="0" smtClean="0"/>
          </a:p>
          <a:p>
            <a:endParaRPr lang="en-US" b="1" dirty="0" smtClean="0"/>
          </a:p>
          <a:p>
            <a:r>
              <a:rPr lang="en-US" b="1" dirty="0" smtClean="0"/>
              <a:t>By:</a:t>
            </a:r>
            <a:endParaRPr lang="en-US" b="1" dirty="0"/>
          </a:p>
          <a:p>
            <a:r>
              <a:rPr lang="en-US" b="1" dirty="0" err="1" smtClean="0"/>
              <a:t>Cédric</a:t>
            </a:r>
            <a:r>
              <a:rPr lang="en-US" b="1" dirty="0" smtClean="0"/>
              <a:t> </a:t>
            </a:r>
            <a:r>
              <a:rPr lang="en-US" b="1" dirty="0" err="1" smtClean="0"/>
              <a:t>Feschotte</a:t>
            </a:r>
            <a:endParaRPr lang="en-US" b="1" dirty="0"/>
          </a:p>
          <a:p>
            <a:pPr algn="ctr"/>
            <a:r>
              <a:rPr lang="en-US" b="1" dirty="0" err="1" smtClean="0"/>
              <a:t>Aurélie</a:t>
            </a:r>
            <a:r>
              <a:rPr lang="en-US" b="1" dirty="0" smtClean="0"/>
              <a:t> Kapusta</a:t>
            </a:r>
          </a:p>
          <a:p>
            <a:pPr algn="ctr"/>
            <a:endParaRPr lang="en-US" b="1" dirty="0" smtClean="0"/>
          </a:p>
          <a:p>
            <a:pPr algn="ctr"/>
            <a:r>
              <a:rPr lang="en-US" b="1" dirty="0" smtClean="0"/>
              <a:t>Thanks: Edward B. </a:t>
            </a:r>
            <a:r>
              <a:rPr lang="en-US" b="1" dirty="0" err="1" smtClean="0"/>
              <a:t>Chuong</a:t>
            </a:r>
            <a:endParaRPr lang="en-US" b="1" dirty="0"/>
          </a:p>
        </p:txBody>
      </p:sp>
      <p:pic>
        <p:nvPicPr>
          <p:cNvPr id="4" name="Picture 3"/>
          <p:cNvPicPr>
            <a:picLocks noChangeAspect="1"/>
          </p:cNvPicPr>
          <p:nvPr/>
        </p:nvPicPr>
        <p:blipFill>
          <a:blip r:embed="rId3"/>
          <a:stretch>
            <a:fillRect/>
          </a:stretch>
        </p:blipFill>
        <p:spPr>
          <a:xfrm>
            <a:off x="3938065" y="5313680"/>
            <a:ext cx="4987787" cy="1259840"/>
          </a:xfrm>
          <a:prstGeom prst="rect">
            <a:avLst/>
          </a:prstGeom>
        </p:spPr>
      </p:pic>
      <p:pic>
        <p:nvPicPr>
          <p:cNvPr id="5" name="Picture 4"/>
          <p:cNvPicPr>
            <a:picLocks noChangeAspect="1"/>
          </p:cNvPicPr>
          <p:nvPr/>
        </p:nvPicPr>
        <p:blipFill>
          <a:blip r:embed="rId4"/>
          <a:stretch>
            <a:fillRect/>
          </a:stretch>
        </p:blipFill>
        <p:spPr>
          <a:xfrm>
            <a:off x="5179658" y="203200"/>
            <a:ext cx="3746194" cy="1063185"/>
          </a:xfrm>
          <a:prstGeom prst="rect">
            <a:avLst/>
          </a:prstGeom>
        </p:spPr>
      </p:pic>
    </p:spTree>
    <p:extLst>
      <p:ext uri="{BB962C8B-B14F-4D97-AF65-F5344CB8AC3E}">
        <p14:creationId xmlns:p14="http://schemas.microsoft.com/office/powerpoint/2010/main" val="3154246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7208</TotalTime>
  <Words>454</Words>
  <Application>Microsoft Macintosh PowerPoint</Application>
  <PresentationFormat>On-screen Show (4:3)</PresentationFormat>
  <Paragraphs>62</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Aurelie Kapusta</dc:creator>
  <cp:lastModifiedBy>Aurelie Kapusta</cp:lastModifiedBy>
  <cp:revision>18</cp:revision>
  <dcterms:created xsi:type="dcterms:W3CDTF">2016-05-26T19:21:48Z</dcterms:created>
  <dcterms:modified xsi:type="dcterms:W3CDTF">2016-06-02T18:31:57Z</dcterms:modified>
</cp:coreProperties>
</file>