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2" r:id="rId3"/>
    <p:sldId id="258" r:id="rId4"/>
    <p:sldId id="260" r:id="rId5"/>
    <p:sldId id="263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70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-3256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3ECC1-3818-894A-819F-198A3CDB9ECF}" type="datetimeFigureOut">
              <a:rPr lang="en-US" smtClean="0"/>
              <a:t>6/2/16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6640F-FA33-AB40-9F61-6C684867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8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6640F-FA33-AB40-9F61-6C6848676F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3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6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3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6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0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9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3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8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5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8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2F9D3-2405-6849-965C-55FBF3528144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4474-78A4-BB4C-8E76-629125C1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1. HERVK </a:t>
            </a:r>
            <a:r>
              <a:rPr lang="en-US" b="1" dirty="0" smtClean="0"/>
              <a:t>copy is present in the reference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92240" y="1442721"/>
            <a:ext cx="250952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 region: some reads map to the LTR, probably spurious mapping. No read spans the flanking DNA and the LTR.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9603" y="912614"/>
            <a:ext cx="4815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8p23.1a, 5’ is at </a:t>
            </a:r>
            <a:r>
              <a:rPr lang="en-US" dirty="0" smtClean="0"/>
              <a:t>chr8</a:t>
            </a:r>
            <a:r>
              <a:rPr lang="en-US" dirty="0"/>
              <a:t>:</a:t>
            </a:r>
            <a:r>
              <a:rPr lang="en-US" dirty="0" smtClean="0"/>
              <a:t>7,355,392 in hg19 </a:t>
            </a:r>
            <a:endParaRPr lang="en-US" dirty="0"/>
          </a:p>
        </p:txBody>
      </p:sp>
      <p:pic>
        <p:nvPicPr>
          <p:cNvPr id="11" name="Picture 10" descr="8p23.1a_5'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72"/>
          <a:stretch/>
        </p:blipFill>
        <p:spPr>
          <a:xfrm>
            <a:off x="50800" y="1442721"/>
            <a:ext cx="6285446" cy="2753360"/>
          </a:xfrm>
          <a:prstGeom prst="rect">
            <a:avLst/>
          </a:prstGeom>
        </p:spPr>
      </p:pic>
      <p:pic>
        <p:nvPicPr>
          <p:cNvPr id="12" name="Picture 11" descr="8p23.1a_3'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5"/>
          <a:stretch/>
        </p:blipFill>
        <p:spPr>
          <a:xfrm>
            <a:off x="2834639" y="4456744"/>
            <a:ext cx="6285447" cy="195421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5120" y="4456744"/>
            <a:ext cx="250952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3’ region: some reads map to the LTR, probably spurious mapping. No read spans the LTR and the flanking DNA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29938" y="6066675"/>
            <a:ext cx="1402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MAPPABILITY IS LOW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442738" y="3848055"/>
            <a:ext cx="1402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MAPPABILITY IS LOW</a:t>
            </a:r>
            <a:endParaRPr lang="en-US" sz="1100" dirty="0"/>
          </a:p>
        </p:txBody>
      </p:sp>
      <p:sp>
        <p:nvSpPr>
          <p:cNvPr id="16" name="Rectangle 15"/>
          <p:cNvSpPr/>
          <p:nvPr/>
        </p:nvSpPr>
        <p:spPr>
          <a:xfrm>
            <a:off x="3522714" y="3412556"/>
            <a:ext cx="2813532" cy="195400"/>
          </a:xfrm>
          <a:prstGeom prst="rect">
            <a:avLst/>
          </a:prstGeom>
          <a:solidFill>
            <a:srgbClr val="F79646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LTR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241040" y="5640948"/>
            <a:ext cx="3564147" cy="195400"/>
          </a:xfrm>
          <a:prstGeom prst="rect">
            <a:avLst/>
          </a:prstGeom>
          <a:solidFill>
            <a:srgbClr val="F79646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LTR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65520" y="6066675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3820" y="3848055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00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 HERVK copy is absent in the reference</a:t>
            </a:r>
            <a:endParaRPr lang="en-US" b="1" dirty="0"/>
          </a:p>
        </p:txBody>
      </p:sp>
      <p:pic>
        <p:nvPicPr>
          <p:cNvPr id="2" name="Picture 1" descr="6q2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2080"/>
            <a:ext cx="9144000" cy="50316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9603" y="912614"/>
            <a:ext cx="43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6q26, at </a:t>
            </a:r>
            <a:r>
              <a:rPr lang="en-US" dirty="0" smtClean="0"/>
              <a:t>chr6:161,270,899 in hg19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28160" y="5834270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7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 HERVK copy is absent in the reference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9603" y="912614"/>
            <a:ext cx="482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10q24.2b,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at </a:t>
            </a:r>
            <a:r>
              <a:rPr lang="en-US" dirty="0" smtClean="0"/>
              <a:t>chr10: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101,016,122</a:t>
            </a:r>
            <a:r>
              <a:rPr lang="en-US" dirty="0" smtClean="0"/>
              <a:t> in </a:t>
            </a:r>
            <a:r>
              <a:rPr lang="en-US" dirty="0" smtClean="0"/>
              <a:t>hg19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 descr="10q24.2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5"/>
          <a:stretch/>
        </p:blipFill>
        <p:spPr>
          <a:xfrm>
            <a:off x="0" y="1490325"/>
            <a:ext cx="9144000" cy="4199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56683" y="5204350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9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5q13.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5"/>
          <a:stretch/>
        </p:blipFill>
        <p:spPr>
          <a:xfrm>
            <a:off x="0" y="1288534"/>
            <a:ext cx="9144000" cy="54066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 HERVK copy is absent in the reference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9603" y="912614"/>
            <a:ext cx="459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15q13.1,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at </a:t>
            </a:r>
            <a:r>
              <a:rPr lang="en-US" dirty="0" smtClean="0"/>
              <a:t>chr15: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28,430,088</a:t>
            </a:r>
            <a:r>
              <a:rPr lang="en-US" dirty="0" smtClean="0"/>
              <a:t> </a:t>
            </a:r>
            <a:r>
              <a:rPr lang="en-US" dirty="0" smtClean="0"/>
              <a:t>in hg19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5600" y="6240670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7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 HERVK copy is absent in the reference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9603" y="912614"/>
            <a:ext cx="459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15q22.2,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at </a:t>
            </a:r>
            <a:r>
              <a:rPr lang="en-US" dirty="0" smtClean="0"/>
              <a:t>chr15: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63,374,594 </a:t>
            </a:r>
            <a:r>
              <a:rPr lang="en-US" dirty="0" smtClean="0"/>
              <a:t>in </a:t>
            </a:r>
            <a:r>
              <a:rPr lang="en-US" dirty="0" smtClean="0"/>
              <a:t>hg19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 descr="15q22.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1156"/>
            <a:ext cx="9144000" cy="45148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28160" y="5427870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03" y="98520"/>
            <a:ext cx="45939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 HERVK copy is absent in the reference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9603" y="525046"/>
            <a:ext cx="8672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Screenshot of the UCSC genome browser, with reads from </a:t>
            </a:r>
            <a:r>
              <a:rPr lang="en-US" sz="1600" dirty="0" err="1" smtClean="0"/>
              <a:t>SubjectZ</a:t>
            </a:r>
            <a:r>
              <a:rPr lang="en-US" sz="1600" dirty="0" smtClean="0"/>
              <a:t> loaded as a track (in red and blue)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9603" y="912614"/>
            <a:ext cx="441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Locus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19q12,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at </a:t>
            </a:r>
            <a:r>
              <a:rPr lang="en-US" dirty="0" smtClean="0"/>
              <a:t>chr19: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29,855,781</a:t>
            </a:r>
            <a:r>
              <a:rPr lang="en-US" dirty="0" smtClean="0"/>
              <a:t> </a:t>
            </a:r>
            <a:r>
              <a:rPr lang="en-US" dirty="0" smtClean="0"/>
              <a:t>in hg19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78994" y="6502122"/>
            <a:ext cx="267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Thanks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Edward B.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Chuong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19q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" y="1729015"/>
            <a:ext cx="9144000" cy="46699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85920" y="5783470"/>
            <a:ext cx="1423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MAPPABILITY IS HIGH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7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034" y="203200"/>
            <a:ext cx="3583032" cy="36317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ZIMMEROMME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Supplementary </a:t>
            </a:r>
            <a:r>
              <a:rPr lang="en-US" b="1" dirty="0"/>
              <a:t>material for </a:t>
            </a:r>
            <a:r>
              <a:rPr lang="en-US" b="1" dirty="0" smtClean="0"/>
              <a:t>Part 12</a:t>
            </a:r>
          </a:p>
          <a:p>
            <a:endParaRPr lang="en-US" b="1" dirty="0" smtClean="0"/>
          </a:p>
          <a:p>
            <a:r>
              <a:rPr lang="en-US" b="1" dirty="0" smtClean="0"/>
              <a:t>May 2016</a:t>
            </a:r>
          </a:p>
          <a:p>
            <a:endParaRPr lang="en-US" b="1" dirty="0" smtClean="0"/>
          </a:p>
          <a:p>
            <a:r>
              <a:rPr lang="en-US" b="1" dirty="0" smtClean="0"/>
              <a:t>By:</a:t>
            </a:r>
            <a:endParaRPr lang="en-US" b="1" dirty="0"/>
          </a:p>
          <a:p>
            <a:r>
              <a:rPr lang="en-US" b="1" dirty="0" err="1" smtClean="0"/>
              <a:t>Cédric</a:t>
            </a:r>
            <a:r>
              <a:rPr lang="en-US" b="1" dirty="0" smtClean="0"/>
              <a:t> </a:t>
            </a:r>
            <a:r>
              <a:rPr lang="en-US" b="1" dirty="0" err="1" smtClean="0"/>
              <a:t>Feschotte</a:t>
            </a:r>
            <a:endParaRPr lang="en-US" b="1" dirty="0"/>
          </a:p>
          <a:p>
            <a:pPr algn="ctr"/>
            <a:r>
              <a:rPr lang="en-US" b="1" dirty="0" err="1" smtClean="0"/>
              <a:t>Aurélie</a:t>
            </a:r>
            <a:r>
              <a:rPr lang="en-US" b="1" dirty="0" smtClean="0"/>
              <a:t> Kapusta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Thanks: Edward B. </a:t>
            </a:r>
            <a:r>
              <a:rPr lang="en-US" b="1" dirty="0" err="1" smtClean="0"/>
              <a:t>Chuong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065" y="5313680"/>
            <a:ext cx="4987787" cy="1259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9658" y="203200"/>
            <a:ext cx="3746194" cy="106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4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7212</TotalTime>
  <Words>390</Words>
  <Application>Microsoft Macintosh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Aurelie Kapusta</dc:creator>
  <cp:lastModifiedBy>Aurelie Kapusta</cp:lastModifiedBy>
  <cp:revision>21</cp:revision>
  <dcterms:created xsi:type="dcterms:W3CDTF">2016-05-26T19:21:48Z</dcterms:created>
  <dcterms:modified xsi:type="dcterms:W3CDTF">2016-06-02T18:48:53Z</dcterms:modified>
</cp:coreProperties>
</file>